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3" r:id="rId17"/>
    <p:sldId id="272" r:id="rId18"/>
    <p:sldId id="274" r:id="rId19"/>
    <p:sldId id="275"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6A3B5A1-9D20-4604-B46B-D2975D862C76}" type="datetimeFigureOut">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3782829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3B5A1-9D20-4604-B46B-D2975D862C76}" type="datetimeFigureOut">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1256069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3B5A1-9D20-4604-B46B-D2975D862C76}" type="datetimeFigureOut">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1195366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3B5A1-9D20-4604-B46B-D2975D862C76}" type="datetimeFigureOut">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69F91-6424-438E-B697-2E64EDAF119D}"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93059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3B5A1-9D20-4604-B46B-D2975D862C76}" type="datetimeFigureOut">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4262263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6A3B5A1-9D20-4604-B46B-D2975D862C76}" type="datetimeFigureOut">
              <a:rPr lang="en-US" smtClean="0"/>
              <a:t>4/13/2017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2981548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6A3B5A1-9D20-4604-B46B-D2975D862C76}" type="datetimeFigureOut">
              <a:rPr lang="en-US" smtClean="0"/>
              <a:t>4/13/2017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1950733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3B5A1-9D20-4604-B46B-D2975D862C76}" type="datetimeFigureOut">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1379224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3B5A1-9D20-4604-B46B-D2975D862C76}" type="datetimeFigureOut">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3172590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A3B5A1-9D20-4604-B46B-D2975D862C76}" type="datetimeFigureOut">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175872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A3B5A1-9D20-4604-B46B-D2975D862C76}" type="datetimeFigureOut">
              <a:rPr lang="en-US" smtClean="0"/>
              <a:t>4/13/2017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203132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6A3B5A1-9D20-4604-B46B-D2975D862C76}" type="datetimeFigureOut">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3358937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A3B5A1-9D20-4604-B46B-D2975D862C76}" type="datetimeFigureOut">
              <a:rPr lang="en-US" smtClean="0"/>
              <a:t>4/13/2017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230868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A3B5A1-9D20-4604-B46B-D2975D862C76}" type="datetimeFigureOut">
              <a:rPr lang="en-US" smtClean="0"/>
              <a:t>4/13/2017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1295824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6A3B5A1-9D20-4604-B46B-D2975D862C76}" type="datetimeFigureOut">
              <a:rPr lang="en-US" smtClean="0"/>
              <a:t>4/13/2017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2045550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3B5A1-9D20-4604-B46B-D2975D862C76}" type="datetimeFigureOut">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4167622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A3B5A1-9D20-4604-B46B-D2975D862C76}" type="datetimeFigureOut">
              <a:rPr lang="en-US" smtClean="0"/>
              <a:t>4/13/2017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369F91-6424-438E-B697-2E64EDAF119D}" type="slidenum">
              <a:rPr lang="en-US" smtClean="0"/>
              <a:t>‹#›</a:t>
            </a:fld>
            <a:endParaRPr lang="en-US"/>
          </a:p>
        </p:txBody>
      </p:sp>
    </p:spTree>
    <p:extLst>
      <p:ext uri="{BB962C8B-B14F-4D97-AF65-F5344CB8AC3E}">
        <p14:creationId xmlns:p14="http://schemas.microsoft.com/office/powerpoint/2010/main" val="427579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6A3B5A1-9D20-4604-B46B-D2975D862C76}" type="datetimeFigureOut">
              <a:rPr lang="en-US" smtClean="0"/>
              <a:t>4/13/2017</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B369F91-6424-438E-B697-2E64EDAF119D}" type="slidenum">
              <a:rPr lang="en-US" smtClean="0"/>
              <a:t>‹#›</a:t>
            </a:fld>
            <a:endParaRPr lang="en-US"/>
          </a:p>
        </p:txBody>
      </p:sp>
    </p:spTree>
    <p:extLst>
      <p:ext uri="{BB962C8B-B14F-4D97-AF65-F5344CB8AC3E}">
        <p14:creationId xmlns:p14="http://schemas.microsoft.com/office/powerpoint/2010/main" val="249218216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2449" y="116306"/>
            <a:ext cx="8825658" cy="3329581"/>
          </a:xfrm>
        </p:spPr>
        <p:txBody>
          <a:bodyPr/>
          <a:lstStyle/>
          <a:p>
            <a:r>
              <a:rPr lang="en-US" dirty="0" smtClean="0"/>
              <a:t>RCIM	</a:t>
            </a:r>
            <a:endParaRPr lang="en-US" dirty="0"/>
          </a:p>
        </p:txBody>
      </p:sp>
      <p:sp>
        <p:nvSpPr>
          <p:cNvPr id="3" name="Subtitle 2"/>
          <p:cNvSpPr>
            <a:spLocks noGrp="1"/>
          </p:cNvSpPr>
          <p:nvPr>
            <p:ph type="subTitle" idx="1"/>
          </p:nvPr>
        </p:nvSpPr>
        <p:spPr/>
        <p:txBody>
          <a:bodyPr/>
          <a:lstStyle/>
          <a:p>
            <a:r>
              <a:rPr lang="en-US" dirty="0" smtClean="0"/>
              <a:t>Prepared by Yakima County Public Services</a:t>
            </a:r>
            <a:endParaRPr lang="en-US" dirty="0"/>
          </a:p>
        </p:txBody>
      </p:sp>
    </p:spTree>
    <p:extLst>
      <p:ext uri="{BB962C8B-B14F-4D97-AF65-F5344CB8AC3E}">
        <p14:creationId xmlns:p14="http://schemas.microsoft.com/office/powerpoint/2010/main" val="1813743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78777"/>
          </a:xfrm>
        </p:spPr>
        <p:txBody>
          <a:bodyPr/>
          <a:lstStyle/>
          <a:p>
            <a:r>
              <a:rPr lang="en-US" dirty="0" smtClean="0"/>
              <a:t>ROSS Loading per Acre </a:t>
            </a:r>
            <a:endParaRPr lang="en-US" dirty="0"/>
          </a:p>
        </p:txBody>
      </p:sp>
      <p:sp>
        <p:nvSpPr>
          <p:cNvPr id="3" name="Content Placeholder 2"/>
          <p:cNvSpPr>
            <a:spLocks noGrp="1"/>
          </p:cNvSpPr>
          <p:nvPr>
            <p:ph sz="quarter" idx="13"/>
          </p:nvPr>
        </p:nvSpPr>
        <p:spPr>
          <a:xfrm>
            <a:off x="1103312" y="1419726"/>
            <a:ext cx="8946541" cy="4828673"/>
          </a:xfrm>
        </p:spPr>
        <p:txBody>
          <a:bodyPr/>
          <a:lstStyle/>
          <a:p>
            <a:r>
              <a:rPr lang="en-US" dirty="0" smtClean="0"/>
              <a:t>Estimated area for all GWMA ROSS = 398 acres</a:t>
            </a:r>
          </a:p>
          <a:p>
            <a:pPr lvl="1"/>
            <a:r>
              <a:rPr lang="en-US" dirty="0" smtClean="0"/>
              <a:t>Based on NRCS soil type and corresponding DOH infiltration rate at each drainfield</a:t>
            </a:r>
          </a:p>
          <a:p>
            <a:pPr lvl="1"/>
            <a:r>
              <a:rPr lang="en-US" dirty="0" smtClean="0"/>
              <a:t>Based on a design flow of 60 gallons per person per day using household size at each drainfield</a:t>
            </a:r>
          </a:p>
          <a:p>
            <a:pPr lvl="1"/>
            <a:r>
              <a:rPr lang="en-US" dirty="0" smtClean="0"/>
              <a:t>Based on infiltration trenches 1’ wide, 60’ long, 5’ lateral separation</a:t>
            </a:r>
          </a:p>
          <a:p>
            <a:pPr lvl="1"/>
            <a:r>
              <a:rPr lang="en-US" dirty="0" smtClean="0"/>
              <a:t>Based on ROSS TN loading </a:t>
            </a:r>
            <a:r>
              <a:rPr lang="en-US" dirty="0" err="1" smtClean="0"/>
              <a:t>calcualtions</a:t>
            </a:r>
            <a:endParaRPr lang="en-US" dirty="0" smtClean="0"/>
          </a:p>
          <a:p>
            <a:r>
              <a:rPr lang="en-US" dirty="0" smtClean="0"/>
              <a:t>Results:</a:t>
            </a:r>
          </a:p>
          <a:p>
            <a:pPr lvl="1"/>
            <a:r>
              <a:rPr lang="en-US" dirty="0" smtClean="0"/>
              <a:t>Low – 223 pounds per acre</a:t>
            </a:r>
          </a:p>
          <a:p>
            <a:pPr lvl="1"/>
            <a:r>
              <a:rPr lang="en-US" dirty="0" smtClean="0"/>
              <a:t>Medium – 403 pounds per acre</a:t>
            </a:r>
          </a:p>
          <a:p>
            <a:pPr lvl="1"/>
            <a:r>
              <a:rPr lang="en-US" dirty="0" smtClean="0"/>
              <a:t>High – 662 pounds per acre</a:t>
            </a:r>
          </a:p>
          <a:p>
            <a:pPr lvl="1"/>
            <a:endParaRPr lang="en-US" dirty="0"/>
          </a:p>
          <a:p>
            <a:endParaRPr lang="en-US" dirty="0"/>
          </a:p>
        </p:txBody>
      </p:sp>
    </p:spTree>
    <p:extLst>
      <p:ext uri="{BB962C8B-B14F-4D97-AF65-F5344CB8AC3E}">
        <p14:creationId xmlns:p14="http://schemas.microsoft.com/office/powerpoint/2010/main" val="3481929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33295"/>
          </a:xfrm>
        </p:spPr>
        <p:txBody>
          <a:bodyPr/>
          <a:lstStyle/>
          <a:p>
            <a:r>
              <a:rPr lang="en-US" dirty="0" smtClean="0"/>
              <a:t>LOSS Data </a:t>
            </a:r>
            <a:endParaRPr lang="en-US" dirty="0"/>
          </a:p>
        </p:txBody>
      </p:sp>
      <p:sp>
        <p:nvSpPr>
          <p:cNvPr id="3" name="Content Placeholder 2"/>
          <p:cNvSpPr>
            <a:spLocks noGrp="1"/>
          </p:cNvSpPr>
          <p:nvPr>
            <p:ph sz="quarter" idx="13"/>
          </p:nvPr>
        </p:nvSpPr>
        <p:spPr>
          <a:xfrm>
            <a:off x="1103312" y="1451812"/>
            <a:ext cx="8946541" cy="4796588"/>
          </a:xfrm>
        </p:spPr>
        <p:txBody>
          <a:bodyPr/>
          <a:lstStyle/>
          <a:p>
            <a:r>
              <a:rPr lang="en-US" dirty="0" smtClean="0"/>
              <a:t>Two LOSS within GWMA Area</a:t>
            </a:r>
          </a:p>
          <a:p>
            <a:pPr lvl="1"/>
            <a:r>
              <a:rPr lang="en-US" dirty="0" smtClean="0"/>
              <a:t>Zillah LOSS – Large fruit packing operation and warehouse</a:t>
            </a:r>
          </a:p>
          <a:p>
            <a:pPr lvl="2"/>
            <a:r>
              <a:rPr lang="en-US" dirty="0" smtClean="0"/>
              <a:t>Operates 12 months per year</a:t>
            </a:r>
          </a:p>
          <a:p>
            <a:pPr lvl="2"/>
            <a:r>
              <a:rPr lang="en-US" dirty="0" smtClean="0"/>
              <a:t>Design capacity – 5,000 gallons per day</a:t>
            </a:r>
          </a:p>
          <a:p>
            <a:pPr lvl="2"/>
            <a:r>
              <a:rPr lang="en-US" dirty="0" smtClean="0"/>
              <a:t>TN Loading predominately human waste – TN loading = 8.7 gm/cap/day and water use = 16.2 gal/cap/day (EPA1992)</a:t>
            </a:r>
          </a:p>
          <a:p>
            <a:pPr lvl="2"/>
            <a:r>
              <a:rPr lang="en-US" dirty="0" smtClean="0"/>
              <a:t>WDOH design criteria results in capacity = 103 persons</a:t>
            </a:r>
          </a:p>
          <a:p>
            <a:pPr lvl="2"/>
            <a:r>
              <a:rPr lang="en-US" dirty="0" smtClean="0"/>
              <a:t>Results using ROSS methodology</a:t>
            </a:r>
          </a:p>
          <a:p>
            <a:pPr lvl="3"/>
            <a:r>
              <a:rPr lang="en-US" dirty="0" smtClean="0"/>
              <a:t>Low – 575 pounds per year (0.29 tons/year)</a:t>
            </a:r>
          </a:p>
          <a:p>
            <a:pPr lvl="3"/>
            <a:r>
              <a:rPr lang="en-US" dirty="0" smtClean="0"/>
              <a:t>Medium – 612 pounds per year (0.31 tons per year)</a:t>
            </a:r>
          </a:p>
          <a:p>
            <a:pPr lvl="3"/>
            <a:r>
              <a:rPr lang="en-US" dirty="0" smtClean="0"/>
              <a:t>High – 649 pounds per year (0.32 tons per year)</a:t>
            </a:r>
          </a:p>
          <a:p>
            <a:pPr lvl="2"/>
            <a:endParaRPr lang="en-US" dirty="0"/>
          </a:p>
        </p:txBody>
      </p:sp>
    </p:spTree>
    <p:extLst>
      <p:ext uri="{BB962C8B-B14F-4D97-AF65-F5344CB8AC3E}">
        <p14:creationId xmlns:p14="http://schemas.microsoft.com/office/powerpoint/2010/main" val="1996705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69651"/>
          </a:xfrm>
        </p:spPr>
        <p:txBody>
          <a:bodyPr/>
          <a:lstStyle/>
          <a:p>
            <a:r>
              <a:rPr lang="en-US" dirty="0" smtClean="0"/>
              <a:t>LOSS Data </a:t>
            </a:r>
            <a:r>
              <a:rPr lang="en-US" sz="2400" dirty="0" smtClean="0"/>
              <a:t>(continued)</a:t>
            </a:r>
            <a:endParaRPr lang="en-US" sz="2400" dirty="0"/>
          </a:p>
        </p:txBody>
      </p:sp>
      <p:sp>
        <p:nvSpPr>
          <p:cNvPr id="3" name="Content Placeholder 2"/>
          <p:cNvSpPr>
            <a:spLocks noGrp="1"/>
          </p:cNvSpPr>
          <p:nvPr>
            <p:ph sz="quarter" idx="13"/>
          </p:nvPr>
        </p:nvSpPr>
        <p:spPr>
          <a:xfrm>
            <a:off x="1103312" y="1451812"/>
            <a:ext cx="8946541" cy="4796588"/>
          </a:xfrm>
        </p:spPr>
        <p:txBody>
          <a:bodyPr>
            <a:normAutofit/>
          </a:bodyPr>
          <a:lstStyle/>
          <a:p>
            <a:pPr lvl="1"/>
            <a:r>
              <a:rPr lang="en-US" sz="2000" dirty="0" smtClean="0"/>
              <a:t>Granger LOSS – Temporary Migrant Housing</a:t>
            </a:r>
          </a:p>
          <a:p>
            <a:pPr lvl="2"/>
            <a:r>
              <a:rPr lang="en-US" sz="2000" dirty="0" smtClean="0"/>
              <a:t>Operates 1month per year</a:t>
            </a:r>
          </a:p>
          <a:p>
            <a:pPr lvl="2"/>
            <a:r>
              <a:rPr lang="en-US" sz="2000" dirty="0" smtClean="0"/>
              <a:t>Design capacity – 4,850 gallons per day</a:t>
            </a:r>
          </a:p>
          <a:p>
            <a:pPr lvl="2"/>
            <a:r>
              <a:rPr lang="en-US" sz="2000" dirty="0" smtClean="0"/>
              <a:t>TN Loading assumed equivalent to ROSS loading</a:t>
            </a:r>
          </a:p>
          <a:p>
            <a:pPr lvl="2"/>
            <a:r>
              <a:rPr lang="en-US" sz="2000" dirty="0" smtClean="0"/>
              <a:t>WDOH design criteria results in capacity = 27 persons</a:t>
            </a:r>
          </a:p>
          <a:p>
            <a:pPr lvl="2"/>
            <a:r>
              <a:rPr lang="en-US" sz="2000" dirty="0" smtClean="0"/>
              <a:t>Results using ROSS methodology</a:t>
            </a:r>
          </a:p>
          <a:p>
            <a:pPr lvl="3"/>
            <a:r>
              <a:rPr lang="en-US" sz="2000" dirty="0" smtClean="0"/>
              <a:t>Low – 9.0 pounds per year</a:t>
            </a:r>
          </a:p>
          <a:p>
            <a:pPr lvl="3"/>
            <a:r>
              <a:rPr lang="en-US" sz="2000" dirty="0" smtClean="0"/>
              <a:t>Medium – 16.0 pounds per year</a:t>
            </a:r>
          </a:p>
          <a:p>
            <a:pPr lvl="3"/>
            <a:r>
              <a:rPr lang="en-US" sz="2000" dirty="0" smtClean="0"/>
              <a:t>High – 27.0 pounds per year</a:t>
            </a:r>
            <a:endParaRPr lang="en-US" sz="2000" dirty="0"/>
          </a:p>
        </p:txBody>
      </p:sp>
    </p:spTree>
    <p:extLst>
      <p:ext uri="{BB962C8B-B14F-4D97-AF65-F5344CB8AC3E}">
        <p14:creationId xmlns:p14="http://schemas.microsoft.com/office/powerpoint/2010/main" val="3306701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LOSS Output Summary</a:t>
            </a:r>
            <a:endParaRPr lang="en-US"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4245574306"/>
              </p:ext>
            </p:extLst>
          </p:nvPr>
        </p:nvGraphicFramePr>
        <p:xfrm>
          <a:off x="914400" y="2366963"/>
          <a:ext cx="10363201" cy="1854200"/>
        </p:xfrm>
        <a:graphic>
          <a:graphicData uri="http://schemas.openxmlformats.org/drawingml/2006/table">
            <a:tbl>
              <a:tblPr firstRow="1" bandRow="1">
                <a:tableStyleId>{5C22544A-7EE6-4342-B048-85BDC9FD1C3A}</a:tableStyleId>
              </a:tblPr>
              <a:tblGrid>
                <a:gridCol w="3813278"/>
                <a:gridCol w="2508443"/>
                <a:gridCol w="2062498"/>
                <a:gridCol w="1978982"/>
              </a:tblGrid>
              <a:tr h="370840">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Low</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Medium</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High</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r>
              <a:tr h="370840">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Loading (lb N/acre)</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195</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209</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225</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370840">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Loading </a:t>
                      </a:r>
                      <a:r>
                        <a:rPr lang="en-US" sz="1200" b="1" dirty="0" smtClean="0">
                          <a:effectLst/>
                          <a:latin typeface="Arial" panose="020B0604020202020204" pitchFamily="34" charset="0"/>
                          <a:ea typeface="Calibri" panose="020F0502020204030204" pitchFamily="34" charset="0"/>
                          <a:cs typeface="Times New Roman" panose="02020603050405020304" pitchFamily="18" charset="0"/>
                        </a:rPr>
                        <a:t>(</a:t>
                      </a:r>
                      <a:r>
                        <a:rPr lang="en-US" sz="1200" b="1" dirty="0">
                          <a:effectLst/>
                          <a:latin typeface="Arial" panose="020B0604020202020204" pitchFamily="34" charset="0"/>
                          <a:ea typeface="Calibri" panose="020F0502020204030204" pitchFamily="34" charset="0"/>
                          <a:cs typeface="Times New Roman" panose="02020603050405020304" pitchFamily="18" charset="0"/>
                        </a:rPr>
                        <a:t>kg N/hectare)</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218</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235</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252</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370840">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Total loading </a:t>
                      </a:r>
                      <a:r>
                        <a:rPr lang="en-US" sz="1200" b="1" dirty="0" smtClean="0">
                          <a:effectLst/>
                          <a:latin typeface="Arial" panose="020B0604020202020204" pitchFamily="34" charset="0"/>
                          <a:ea typeface="Calibri" panose="020F0502020204030204" pitchFamily="34" charset="0"/>
                          <a:cs typeface="Times New Roman" panose="02020603050405020304" pitchFamily="18" charset="0"/>
                        </a:rPr>
                        <a:t>(</a:t>
                      </a:r>
                      <a:r>
                        <a:rPr lang="en-US" sz="1200" b="1" dirty="0">
                          <a:effectLst/>
                          <a:latin typeface="Arial" panose="020B0604020202020204" pitchFamily="34" charset="0"/>
                          <a:ea typeface="Calibri" panose="020F0502020204030204" pitchFamily="34" charset="0"/>
                          <a:cs typeface="Times New Roman" panose="02020603050405020304" pitchFamily="18" charset="0"/>
                        </a:rPr>
                        <a:t>ton N/year)</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0.29</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0.31</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0.34</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r>
              <a:tr h="370840">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Total loading </a:t>
                      </a:r>
                      <a:r>
                        <a:rPr lang="en-US" sz="1200" b="1" dirty="0" smtClean="0">
                          <a:effectLst/>
                          <a:latin typeface="Arial" panose="020B0604020202020204" pitchFamily="34" charset="0"/>
                          <a:ea typeface="Calibri" panose="020F0502020204030204" pitchFamily="34" charset="0"/>
                          <a:cs typeface="Times New Roman" panose="02020603050405020304" pitchFamily="18" charset="0"/>
                        </a:rPr>
                        <a:t>(</a:t>
                      </a:r>
                      <a:r>
                        <a:rPr lang="en-US" sz="1200" b="1" dirty="0">
                          <a:effectLst/>
                          <a:latin typeface="Arial" panose="020B0604020202020204" pitchFamily="34" charset="0"/>
                          <a:ea typeface="Calibri" panose="020F0502020204030204" pitchFamily="34" charset="0"/>
                          <a:cs typeface="Times New Roman" panose="02020603050405020304" pitchFamily="18" charset="0"/>
                        </a:rPr>
                        <a:t>kg N/year)</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265</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285</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307</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bl>
          </a:graphicData>
        </a:graphic>
      </p:graphicFrame>
    </p:spTree>
    <p:extLst>
      <p:ext uri="{BB962C8B-B14F-4D97-AF65-F5344CB8AC3E}">
        <p14:creationId xmlns:p14="http://schemas.microsoft.com/office/powerpoint/2010/main" val="3923680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COSS Data</a:t>
            </a:r>
            <a:endParaRPr lang="en-US" dirty="0"/>
          </a:p>
        </p:txBody>
      </p:sp>
      <p:sp>
        <p:nvSpPr>
          <p:cNvPr id="3" name="Content Placeholder 2"/>
          <p:cNvSpPr>
            <a:spLocks noGrp="1"/>
          </p:cNvSpPr>
          <p:nvPr>
            <p:ph sz="quarter" idx="13"/>
          </p:nvPr>
        </p:nvSpPr>
        <p:spPr>
          <a:xfrm>
            <a:off x="1103312" y="1491916"/>
            <a:ext cx="8946541" cy="4756483"/>
          </a:xfrm>
        </p:spPr>
        <p:txBody>
          <a:bodyPr/>
          <a:lstStyle/>
          <a:p>
            <a:r>
              <a:rPr lang="en-US" dirty="0" smtClean="0"/>
              <a:t>COSS – refers to septic systems used for employees working at Ag businesses that operate year-round and are not classified as LOSS by WDOH</a:t>
            </a:r>
          </a:p>
          <a:p>
            <a:pPr lvl="1"/>
            <a:r>
              <a:rPr lang="en-US" dirty="0" smtClean="0"/>
              <a:t>52 CAFOs classified by herd size (WSDA)</a:t>
            </a:r>
          </a:p>
          <a:p>
            <a:pPr lvl="1"/>
            <a:r>
              <a:rPr lang="en-US" dirty="0" smtClean="0"/>
              <a:t>Number of employees based on herd size using ratio of cows to employees (Reed 1994)</a:t>
            </a:r>
          </a:p>
          <a:p>
            <a:pPr lvl="1"/>
            <a:r>
              <a:rPr lang="en-US" dirty="0" smtClean="0"/>
              <a:t>Equates to 869 full time employees</a:t>
            </a:r>
          </a:p>
          <a:p>
            <a:pPr lvl="1"/>
            <a:r>
              <a:rPr lang="en-US" dirty="0" smtClean="0"/>
              <a:t>TN = 8.7 gm/cap/day and water usage = 16.2 gallons/cap/day</a:t>
            </a:r>
          </a:p>
          <a:p>
            <a:pPr lvl="1"/>
            <a:r>
              <a:rPr lang="en-US" dirty="0" smtClean="0"/>
              <a:t>TN Loading Using ROSS methodology</a:t>
            </a:r>
          </a:p>
          <a:p>
            <a:pPr lvl="2"/>
            <a:r>
              <a:rPr lang="en-US" dirty="0" smtClean="0"/>
              <a:t>Low – 2.43 tons per year</a:t>
            </a:r>
          </a:p>
          <a:p>
            <a:pPr lvl="2"/>
            <a:r>
              <a:rPr lang="en-US" dirty="0" smtClean="0"/>
              <a:t>Medium – 2.59 tons per year</a:t>
            </a:r>
          </a:p>
          <a:p>
            <a:pPr lvl="2"/>
            <a:r>
              <a:rPr lang="en-US" dirty="0" smtClean="0"/>
              <a:t>High – 2.74 tons per year</a:t>
            </a:r>
          </a:p>
          <a:p>
            <a:pPr lvl="1"/>
            <a:endParaRPr lang="en-US" dirty="0"/>
          </a:p>
        </p:txBody>
      </p:sp>
    </p:spTree>
    <p:extLst>
      <p:ext uri="{BB962C8B-B14F-4D97-AF65-F5344CB8AC3E}">
        <p14:creationId xmlns:p14="http://schemas.microsoft.com/office/powerpoint/2010/main" val="619148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54714"/>
          </a:xfrm>
        </p:spPr>
        <p:txBody>
          <a:bodyPr/>
          <a:lstStyle/>
          <a:p>
            <a:r>
              <a:rPr lang="en-US" dirty="0" smtClean="0"/>
              <a:t>Residential Lawn Fertilizer</a:t>
            </a:r>
            <a:endParaRPr lang="en-US" dirty="0"/>
          </a:p>
        </p:txBody>
      </p:sp>
      <p:sp>
        <p:nvSpPr>
          <p:cNvPr id="3" name="Content Placeholder 2"/>
          <p:cNvSpPr>
            <a:spLocks noGrp="1"/>
          </p:cNvSpPr>
          <p:nvPr>
            <p:ph sz="quarter" idx="13"/>
          </p:nvPr>
        </p:nvSpPr>
        <p:spPr>
          <a:xfrm>
            <a:off x="1103312" y="1307432"/>
            <a:ext cx="8946541" cy="4940967"/>
          </a:xfrm>
        </p:spPr>
        <p:txBody>
          <a:bodyPr/>
          <a:lstStyle/>
          <a:p>
            <a:r>
              <a:rPr lang="en-US" dirty="0" smtClean="0"/>
              <a:t>“Green” areas (grass, trees, shrubs) representing areas where fertilizer may be applied were determined using GIS and infrared orthophotography</a:t>
            </a:r>
          </a:p>
          <a:p>
            <a:r>
              <a:rPr lang="en-US" dirty="0"/>
              <a:t>Using the green layer, four representative areas within the GWMA were examined to determine the percentages of land area that were green.  Each of the areas were one square mile in size and the buildings and crop lands were subtracted from the green areas. </a:t>
            </a:r>
            <a:endParaRPr lang="en-US" dirty="0" smtClean="0"/>
          </a:p>
          <a:p>
            <a:pPr lvl="1"/>
            <a:r>
              <a:rPr lang="en-US" dirty="0" smtClean="0"/>
              <a:t>Urban – within City of Sunnyside</a:t>
            </a:r>
          </a:p>
          <a:p>
            <a:pPr lvl="1"/>
            <a:r>
              <a:rPr lang="en-US" dirty="0" smtClean="0"/>
              <a:t>Suburban – Outside City of Sunnyside, but within Sunnyside Urban Growth Boundary</a:t>
            </a:r>
          </a:p>
          <a:p>
            <a:pPr lvl="1"/>
            <a:r>
              <a:rPr lang="en-US" dirty="0" smtClean="0"/>
              <a:t>Rural High Density – within Outlook</a:t>
            </a:r>
          </a:p>
          <a:p>
            <a:pPr lvl="1"/>
            <a:r>
              <a:rPr lang="en-US" dirty="0" smtClean="0"/>
              <a:t>Rural Low Density – within County with large parcels</a:t>
            </a:r>
          </a:p>
          <a:p>
            <a:endParaRPr lang="en-US" dirty="0" smtClean="0"/>
          </a:p>
          <a:p>
            <a:endParaRPr lang="en-US" dirty="0" smtClean="0"/>
          </a:p>
          <a:p>
            <a:endParaRPr lang="en-US" dirty="0"/>
          </a:p>
        </p:txBody>
      </p:sp>
    </p:spTree>
    <p:extLst>
      <p:ext uri="{BB962C8B-B14F-4D97-AF65-F5344CB8AC3E}">
        <p14:creationId xmlns:p14="http://schemas.microsoft.com/office/powerpoint/2010/main" val="2678047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54714"/>
          </a:xfrm>
        </p:spPr>
        <p:txBody>
          <a:bodyPr/>
          <a:lstStyle/>
          <a:p>
            <a:r>
              <a:rPr lang="en-US" dirty="0"/>
              <a:t>Residential Lawn Fertilizer </a:t>
            </a:r>
            <a:r>
              <a:rPr lang="en-US" sz="2400" dirty="0"/>
              <a:t>(continued)</a:t>
            </a:r>
            <a:endParaRPr lang="en-US" dirty="0"/>
          </a:p>
        </p:txBody>
      </p:sp>
      <p:sp>
        <p:nvSpPr>
          <p:cNvPr id="3" name="Content Placeholder 2"/>
          <p:cNvSpPr>
            <a:spLocks noGrp="1"/>
          </p:cNvSpPr>
          <p:nvPr>
            <p:ph sz="quarter" idx="13"/>
          </p:nvPr>
        </p:nvSpPr>
        <p:spPr>
          <a:xfrm>
            <a:off x="1103312" y="1307432"/>
            <a:ext cx="8946541" cy="4940967"/>
          </a:xfrm>
        </p:spPr>
        <p:txBody>
          <a:bodyPr/>
          <a:lstStyle/>
          <a:p>
            <a:r>
              <a:rPr lang="en-US" dirty="0" smtClean="0"/>
              <a:t>Assumes the use of a 20-0-8 fertilizer applied once each year </a:t>
            </a:r>
          </a:p>
          <a:p>
            <a:pPr lvl="1"/>
            <a:r>
              <a:rPr lang="en-US" dirty="0" smtClean="0"/>
              <a:t>equates to 23.3 pounds/acre of nitrogen per year</a:t>
            </a:r>
          </a:p>
          <a:p>
            <a:r>
              <a:rPr lang="en-US" dirty="0" smtClean="0"/>
              <a:t>Assumes a high, medium, and low percentage of residents who fertilize to be 80, 50, and 20 % respectively</a:t>
            </a:r>
          </a:p>
          <a:p>
            <a:r>
              <a:rPr lang="en-US" dirty="0" smtClean="0"/>
              <a:t>Assumes no nitrogen lost to plant uptake, denitrification, or </a:t>
            </a:r>
            <a:r>
              <a:rPr lang="en-US" dirty="0" err="1" smtClean="0"/>
              <a:t>volatization</a:t>
            </a:r>
            <a:endParaRPr lang="en-US" dirty="0" smtClean="0"/>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529883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532" y="244170"/>
            <a:ext cx="9404723" cy="774503"/>
          </a:xfrm>
        </p:spPr>
        <p:txBody>
          <a:bodyPr/>
          <a:lstStyle/>
          <a:p>
            <a:r>
              <a:rPr lang="en-US" dirty="0"/>
              <a:t>Residential Lawn </a:t>
            </a:r>
            <a:r>
              <a:rPr lang="en-US" dirty="0" smtClean="0"/>
              <a:t>Fertilizer </a:t>
            </a:r>
            <a:r>
              <a:rPr lang="en-US" sz="2400" dirty="0" smtClean="0"/>
              <a:t>(continued)</a:t>
            </a:r>
            <a:endParaRPr lang="en-US"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3340918877"/>
              </p:ext>
            </p:extLst>
          </p:nvPr>
        </p:nvGraphicFramePr>
        <p:xfrm>
          <a:off x="1035318" y="1764549"/>
          <a:ext cx="8947150" cy="3376944"/>
        </p:xfrm>
        <a:graphic>
          <a:graphicData uri="http://schemas.openxmlformats.org/drawingml/2006/table">
            <a:tbl>
              <a:tblPr firstRow="1" bandRow="1">
                <a:tableStyleId>{5C22544A-7EE6-4342-B048-85BDC9FD1C3A}</a:tableStyleId>
              </a:tblPr>
              <a:tblGrid>
                <a:gridCol w="1789430"/>
                <a:gridCol w="1789430"/>
                <a:gridCol w="1789430"/>
                <a:gridCol w="1789430"/>
                <a:gridCol w="1789430"/>
              </a:tblGrid>
              <a:tr h="562824">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Representative Area</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Application</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Green Area per Parcel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Number of Parcels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Green Area in GWMA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562824">
                <a:tc>
                  <a:txBody>
                    <a:bodyPr/>
                    <a:lstStyle/>
                    <a:p>
                      <a:pPr marL="0" marR="0">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Urban</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All parcels located in incorporated cities</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0.09</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7,180</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646</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562824">
                <a:tc>
                  <a:txBody>
                    <a:bodyPr/>
                    <a:lstStyle/>
                    <a:p>
                      <a:pPr marL="0" marR="0">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Suburban</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All parcels located in UGA outside of cities</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1.25</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892</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1115</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562824">
                <a:tc>
                  <a:txBody>
                    <a:bodyPr/>
                    <a:lstStyle/>
                    <a:p>
                      <a:pPr marL="0" marR="0">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Rural high density</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All rural parcels &lt;= 5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0.64</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3,285</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2102</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562824">
                <a:tc>
                  <a:txBody>
                    <a:bodyPr/>
                    <a:lstStyle/>
                    <a:p>
                      <a:pPr marL="0" marR="0">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Rural low density</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All rural parcels &gt; 5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0.73</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709</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518</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562824">
                <a:tc>
                  <a:txBody>
                    <a:bodyPr/>
                    <a:lstStyle/>
                    <a:p>
                      <a:pPr marL="0" marR="0">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Totals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pPr>
                      <a:endParaRPr lang="en-US" sz="1200" b="1">
                        <a:effectLst/>
                        <a:latin typeface="Calibri" panose="020F0502020204030204" pitchFamily="34" charset="0"/>
                      </a:endParaRPr>
                    </a:p>
                  </a:txBody>
                  <a:tcPr marL="68580" marR="68580" marT="0" marB="0" anchor="ctr"/>
                </a:tc>
                <a:tc>
                  <a:txBody>
                    <a:bodyPr/>
                    <a:lstStyle/>
                    <a:p>
                      <a:pPr>
                        <a:lnSpc>
                          <a:spcPct val="115000"/>
                        </a:lnSpc>
                      </a:pPr>
                      <a:endParaRPr lang="en-US" sz="1600" b="1" dirty="0">
                        <a:effectLst/>
                        <a:latin typeface="Calibri" panose="020F0502020204030204" pitchFamily="34"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12,066</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4,381</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203237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Residential Lawn Fertilizer </a:t>
            </a:r>
            <a:r>
              <a:rPr lang="en-US" sz="2400" dirty="0"/>
              <a:t>(continued)</a:t>
            </a:r>
            <a:endParaRPr lang="en-US"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1306835205"/>
              </p:ext>
            </p:extLst>
          </p:nvPr>
        </p:nvGraphicFramePr>
        <p:xfrm>
          <a:off x="914400" y="2366963"/>
          <a:ext cx="10363202" cy="3056775"/>
        </p:xfrm>
        <a:graphic>
          <a:graphicData uri="http://schemas.openxmlformats.org/drawingml/2006/table">
            <a:tbl>
              <a:tblPr firstRow="1" bandRow="1">
                <a:tableStyleId>{5C22544A-7EE6-4342-B048-85BDC9FD1C3A}</a:tableStyleId>
              </a:tblPr>
              <a:tblGrid>
                <a:gridCol w="3924764"/>
                <a:gridCol w="2341214"/>
                <a:gridCol w="2211146"/>
                <a:gridCol w="1886078"/>
              </a:tblGrid>
              <a:tr h="611355">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Low</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Medium</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High</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611355">
                <a:tc>
                  <a:txBody>
                    <a:bodyPr/>
                    <a:lstStyle/>
                    <a:p>
                      <a:pPr marL="0" marR="0">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Loading (</a:t>
                      </a:r>
                      <a:r>
                        <a:rPr lang="en-US" sz="1800" b="1" dirty="0" err="1">
                          <a:effectLst/>
                          <a:latin typeface="Arial" panose="020B0604020202020204" pitchFamily="34" charset="0"/>
                          <a:ea typeface="Calibri" panose="020F0502020204030204" pitchFamily="34" charset="0"/>
                          <a:cs typeface="Times New Roman" panose="02020603050405020304" pitchFamily="18" charset="0"/>
                        </a:rPr>
                        <a:t>lb</a:t>
                      </a:r>
                      <a:r>
                        <a:rPr lang="en-US" sz="1800" b="1" dirty="0">
                          <a:effectLst/>
                          <a:latin typeface="Arial" panose="020B0604020202020204" pitchFamily="34" charset="0"/>
                          <a:ea typeface="Calibri" panose="020F0502020204030204" pitchFamily="34" charset="0"/>
                          <a:cs typeface="Times New Roman" panose="02020603050405020304" pitchFamily="18" charset="0"/>
                        </a:rPr>
                        <a:t> N/acre)</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4.7</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11.7</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18.6</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611355">
                <a:tc>
                  <a:txBody>
                    <a:bodyPr/>
                    <a:lstStyle/>
                    <a:p>
                      <a:pPr marL="0" marR="0">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Loading </a:t>
                      </a:r>
                      <a:r>
                        <a:rPr lang="en-US" sz="1800" b="1" dirty="0" smtClean="0">
                          <a:effectLst/>
                          <a:latin typeface="Arial" panose="020B0604020202020204" pitchFamily="34" charset="0"/>
                          <a:ea typeface="Calibri" panose="020F0502020204030204" pitchFamily="34" charset="0"/>
                          <a:cs typeface="Times New Roman" panose="02020603050405020304" pitchFamily="18" charset="0"/>
                        </a:rPr>
                        <a:t>(</a:t>
                      </a:r>
                      <a:r>
                        <a:rPr lang="en-US" sz="1800" b="1" dirty="0">
                          <a:effectLst/>
                          <a:latin typeface="Arial" panose="020B0604020202020204" pitchFamily="34" charset="0"/>
                          <a:ea typeface="Calibri" panose="020F0502020204030204" pitchFamily="34" charset="0"/>
                          <a:cs typeface="Times New Roman" panose="02020603050405020304" pitchFamily="18" charset="0"/>
                        </a:rPr>
                        <a:t>kg N/hectare)</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5.2</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13</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20.9</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611355">
                <a:tc>
                  <a:txBody>
                    <a:bodyPr/>
                    <a:lstStyle/>
                    <a:p>
                      <a:pPr marL="0" marR="0">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Total loading </a:t>
                      </a:r>
                      <a:r>
                        <a:rPr lang="en-US" sz="1800" b="1" dirty="0" smtClean="0">
                          <a:effectLst/>
                          <a:latin typeface="Arial" panose="020B0604020202020204" pitchFamily="34" charset="0"/>
                          <a:ea typeface="Calibri" panose="020F0502020204030204" pitchFamily="34" charset="0"/>
                          <a:cs typeface="Times New Roman" panose="02020603050405020304" pitchFamily="18" charset="0"/>
                        </a:rPr>
                        <a:t>(</a:t>
                      </a:r>
                      <a:r>
                        <a:rPr lang="en-US" sz="1800" b="1" dirty="0">
                          <a:effectLst/>
                          <a:latin typeface="Arial" panose="020B0604020202020204" pitchFamily="34" charset="0"/>
                          <a:ea typeface="Calibri" panose="020F0502020204030204" pitchFamily="34" charset="0"/>
                          <a:cs typeface="Times New Roman" panose="02020603050405020304" pitchFamily="18" charset="0"/>
                        </a:rPr>
                        <a:t>ton N/year)</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10.2</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25.5</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40.8</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r>
              <a:tr h="611355">
                <a:tc>
                  <a:txBody>
                    <a:bodyPr/>
                    <a:lstStyle/>
                    <a:p>
                      <a:pPr marL="0" marR="0">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Total loading </a:t>
                      </a:r>
                      <a:r>
                        <a:rPr lang="en-US" sz="1800" b="1" dirty="0" smtClean="0">
                          <a:effectLst/>
                          <a:latin typeface="Arial" panose="020B0604020202020204" pitchFamily="34" charset="0"/>
                          <a:ea typeface="Calibri" panose="020F0502020204030204" pitchFamily="34" charset="0"/>
                          <a:cs typeface="Times New Roman" panose="02020603050405020304" pitchFamily="18" charset="0"/>
                        </a:rPr>
                        <a:t>(</a:t>
                      </a:r>
                      <a:r>
                        <a:rPr lang="en-US" sz="1800" b="1" dirty="0">
                          <a:effectLst/>
                          <a:latin typeface="Arial" panose="020B0604020202020204" pitchFamily="34" charset="0"/>
                          <a:ea typeface="Calibri" panose="020F0502020204030204" pitchFamily="34" charset="0"/>
                          <a:cs typeface="Times New Roman" panose="02020603050405020304" pitchFamily="18" charset="0"/>
                        </a:rPr>
                        <a:t>kg N/year)</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9,260</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23,152</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37,043</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bl>
          </a:graphicData>
        </a:graphic>
      </p:graphicFrame>
    </p:spTree>
    <p:extLst>
      <p:ext uri="{BB962C8B-B14F-4D97-AF65-F5344CB8AC3E}">
        <p14:creationId xmlns:p14="http://schemas.microsoft.com/office/powerpoint/2010/main" val="1977252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Scale Commercial and Hobby Farms -Data</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Refers to </a:t>
            </a:r>
            <a:r>
              <a:rPr lang="en-US" dirty="0"/>
              <a:t>residential land uses other than lawns that may contribute nitrogen to the GWMA </a:t>
            </a:r>
            <a:r>
              <a:rPr lang="en-US" dirty="0" smtClean="0"/>
              <a:t>area</a:t>
            </a:r>
          </a:p>
          <a:p>
            <a:r>
              <a:rPr lang="en-US" dirty="0" smtClean="0"/>
              <a:t>Includes residential parcels &lt; 10 acres in size that are not included in WSDA’s crop inventory</a:t>
            </a:r>
          </a:p>
          <a:p>
            <a:r>
              <a:rPr lang="en-US" dirty="0" smtClean="0"/>
              <a:t>Lawn areas and building footprints were deducted</a:t>
            </a:r>
          </a:p>
          <a:p>
            <a:r>
              <a:rPr lang="en-US" dirty="0" smtClean="0"/>
              <a:t>Fertilizer application rates based on RCIM Workgroup recommendations</a:t>
            </a:r>
          </a:p>
          <a:p>
            <a:r>
              <a:rPr lang="en-US" dirty="0"/>
              <a:t>Assumes a high, medium, and low percentage of residents who fertilize to be 80, 50, and 20 % respectively</a:t>
            </a:r>
          </a:p>
          <a:p>
            <a:endParaRPr lang="en-US" dirty="0" smtClean="0"/>
          </a:p>
          <a:p>
            <a:endParaRPr lang="en-US" dirty="0"/>
          </a:p>
        </p:txBody>
      </p:sp>
    </p:spTree>
    <p:extLst>
      <p:ext uri="{BB962C8B-B14F-4D97-AF65-F5344CB8AC3E}">
        <p14:creationId xmlns:p14="http://schemas.microsoft.com/office/powerpoint/2010/main" val="846104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CATEGORIES	</a:t>
            </a:r>
            <a:endParaRPr lang="en-US" dirty="0"/>
          </a:p>
        </p:txBody>
      </p:sp>
      <p:sp>
        <p:nvSpPr>
          <p:cNvPr id="3" name="Content Placeholder 2"/>
          <p:cNvSpPr>
            <a:spLocks noGrp="1"/>
          </p:cNvSpPr>
          <p:nvPr>
            <p:ph sz="quarter" idx="13"/>
          </p:nvPr>
        </p:nvSpPr>
        <p:spPr/>
        <p:txBody>
          <a:bodyPr/>
          <a:lstStyle/>
          <a:p>
            <a:r>
              <a:rPr lang="en-US" sz="2800" dirty="0" smtClean="0"/>
              <a:t>Residential onsite Sewage Systems (ROSS)</a:t>
            </a:r>
          </a:p>
          <a:p>
            <a:r>
              <a:rPr lang="en-US" sz="2800" dirty="0" smtClean="0"/>
              <a:t>Large Onsite Sewage Systems (LOSS)</a:t>
            </a:r>
          </a:p>
          <a:p>
            <a:r>
              <a:rPr lang="en-US" sz="2800" dirty="0" smtClean="0"/>
              <a:t>Commercial Onsite Septic Systems (COSS)</a:t>
            </a:r>
          </a:p>
          <a:p>
            <a:r>
              <a:rPr lang="en-US" sz="2800" dirty="0" smtClean="0"/>
              <a:t>Residential Lawn Fertilizers</a:t>
            </a:r>
          </a:p>
          <a:p>
            <a:r>
              <a:rPr lang="en-US" sz="2800" dirty="0" smtClean="0"/>
              <a:t>Small Scale Commercial and Hobby Farms</a:t>
            </a:r>
          </a:p>
          <a:p>
            <a:pPr marL="0" indent="0">
              <a:buNone/>
            </a:pPr>
            <a:endParaRPr lang="en-US" dirty="0"/>
          </a:p>
        </p:txBody>
      </p:sp>
    </p:spTree>
    <p:extLst>
      <p:ext uri="{BB962C8B-B14F-4D97-AF65-F5344CB8AC3E}">
        <p14:creationId xmlns:p14="http://schemas.microsoft.com/office/powerpoint/2010/main" val="2011068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Scale Commercial and Hobby Farms –Data </a:t>
            </a:r>
            <a:r>
              <a:rPr lang="en-US" sz="2400" dirty="0" smtClean="0"/>
              <a:t>(continued)</a:t>
            </a:r>
            <a:endParaRPr lang="en-US"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4044435972"/>
              </p:ext>
            </p:extLst>
          </p:nvPr>
        </p:nvGraphicFramePr>
        <p:xfrm>
          <a:off x="914400" y="2366963"/>
          <a:ext cx="10363200" cy="2832182"/>
        </p:xfrm>
        <a:graphic>
          <a:graphicData uri="http://schemas.openxmlformats.org/drawingml/2006/table">
            <a:tbl>
              <a:tblPr firstRow="1" bandRow="1">
                <a:tableStyleId>{5C22544A-7EE6-4342-B048-85BDC9FD1C3A}</a:tableStyleId>
              </a:tblPr>
              <a:tblGrid>
                <a:gridCol w="1727200"/>
                <a:gridCol w="1727200"/>
                <a:gridCol w="1727200"/>
                <a:gridCol w="1727200"/>
                <a:gridCol w="1727200"/>
                <a:gridCol w="1727200"/>
              </a:tblGrid>
              <a:tr h="1010954">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Parcel Size Range of Small-Scale Farm (acres)</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Number of Parcels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Total Parcel Area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Lawn Area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Building Allowance @ 2,000 sf/parcel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Effective Area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55307">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0 to 2.5</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2335</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2,481.5</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1,804.1</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107.2</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570.2</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55307">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2.51 to 5.0</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311</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1,075.6</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223.0</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14.3</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838.4</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55307">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5.1 to 10.0</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110</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776.1</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83.3</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5.1</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687.7</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55307">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Totals</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2756</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a:effectLst/>
                          <a:latin typeface="Arial" panose="020B0604020202020204" pitchFamily="34" charset="0"/>
                          <a:ea typeface="Calibri" panose="020F0502020204030204" pitchFamily="34" charset="0"/>
                          <a:cs typeface="Times New Roman" panose="02020603050405020304" pitchFamily="18" charset="0"/>
                        </a:rPr>
                        <a:t>4,333.2</a:t>
                      </a:r>
                      <a:endParaRPr lang="en-US" sz="18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2,110.4</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126.5</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800" b="1" dirty="0">
                          <a:effectLst/>
                          <a:latin typeface="Arial" panose="020B0604020202020204" pitchFamily="34" charset="0"/>
                          <a:ea typeface="Calibri" panose="020F0502020204030204" pitchFamily="34" charset="0"/>
                          <a:cs typeface="Times New Roman" panose="02020603050405020304" pitchFamily="18" charset="0"/>
                        </a:rPr>
                        <a:t>2,096.3</a:t>
                      </a:r>
                      <a:endParaRPr lang="en-US" sz="18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bl>
          </a:graphicData>
        </a:graphic>
      </p:graphicFrame>
    </p:spTree>
    <p:extLst>
      <p:ext uri="{BB962C8B-B14F-4D97-AF65-F5344CB8AC3E}">
        <p14:creationId xmlns:p14="http://schemas.microsoft.com/office/powerpoint/2010/main" val="2464140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Scale Commercial and Hobby Farms –Data </a:t>
            </a:r>
            <a:r>
              <a:rPr lang="en-US" sz="2400" dirty="0"/>
              <a:t>(continued)</a:t>
            </a:r>
            <a:endParaRPr lang="en-US"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928811714"/>
              </p:ext>
            </p:extLst>
          </p:nvPr>
        </p:nvGraphicFramePr>
        <p:xfrm>
          <a:off x="914400" y="2366963"/>
          <a:ext cx="10363200" cy="1973932"/>
        </p:xfrm>
        <a:graphic>
          <a:graphicData uri="http://schemas.openxmlformats.org/drawingml/2006/table">
            <a:tbl>
              <a:tblPr firstRow="1" bandRow="1">
                <a:tableStyleId>{5C22544A-7EE6-4342-B048-85BDC9FD1C3A}</a:tableStyleId>
              </a:tblPr>
              <a:tblGrid>
                <a:gridCol w="3454400"/>
                <a:gridCol w="3454400"/>
                <a:gridCol w="3454400"/>
              </a:tblGrid>
              <a:tr h="493483">
                <a:tc>
                  <a:txBody>
                    <a:bodyPr/>
                    <a:lstStyle/>
                    <a:p>
                      <a:pPr marL="0" marR="0" algn="ctr">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Parcel Size of Small-Scale Farm (acres)</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Nitrogen Fertilizer Application (lb/acre/yr)</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Nitrogen Fertilizer Application (kg/hectare/year)</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79434" marR="79434" marT="0" marB="0" anchor="ctr"/>
                </a:tc>
              </a:tr>
              <a:tr h="493483">
                <a:tc>
                  <a:txBody>
                    <a:bodyPr/>
                    <a:lstStyle/>
                    <a:p>
                      <a:pPr marL="0" marR="0" algn="ctr">
                        <a:lnSpc>
                          <a:spcPct val="115000"/>
                        </a:lnSpc>
                        <a:spcBef>
                          <a:spcPts val="0"/>
                        </a:spcBef>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0 ≤ 2.5</a:t>
                      </a:r>
                      <a:endParaRPr lang="en-US" sz="2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14</a:t>
                      </a:r>
                      <a:endParaRPr lang="en-US" sz="2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2000" b="1">
                          <a:effectLst/>
                          <a:latin typeface="Arial" panose="020B0604020202020204" pitchFamily="34" charset="0"/>
                          <a:ea typeface="Calibri" panose="020F0502020204030204" pitchFamily="34" charset="0"/>
                          <a:cs typeface="Times New Roman" panose="02020603050405020304" pitchFamily="18" charset="0"/>
                        </a:rPr>
                        <a:t>15.7</a:t>
                      </a:r>
                      <a:endParaRPr lang="en-US" sz="20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93483">
                <a:tc>
                  <a:txBody>
                    <a:bodyPr/>
                    <a:lstStyle/>
                    <a:p>
                      <a:pPr marL="0" marR="0" algn="ctr">
                        <a:lnSpc>
                          <a:spcPct val="115000"/>
                        </a:lnSpc>
                        <a:spcBef>
                          <a:spcPts val="0"/>
                        </a:spcBef>
                        <a:spcAft>
                          <a:spcPts val="0"/>
                        </a:spcAft>
                      </a:pPr>
                      <a:r>
                        <a:rPr lang="en-US" sz="2000" b="1">
                          <a:effectLst/>
                          <a:latin typeface="Arial" panose="020B0604020202020204" pitchFamily="34" charset="0"/>
                          <a:ea typeface="Calibri" panose="020F0502020204030204" pitchFamily="34" charset="0"/>
                          <a:cs typeface="Times New Roman" panose="02020603050405020304" pitchFamily="18" charset="0"/>
                        </a:rPr>
                        <a:t>2.51 ≤ 5.0</a:t>
                      </a:r>
                      <a:endParaRPr lang="en-US" sz="20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21</a:t>
                      </a:r>
                      <a:endParaRPr lang="en-US" sz="2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23.5</a:t>
                      </a:r>
                      <a:endParaRPr lang="en-US" sz="2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93483">
                <a:tc>
                  <a:txBody>
                    <a:bodyPr/>
                    <a:lstStyle/>
                    <a:p>
                      <a:pPr marL="0" marR="0" algn="ctr">
                        <a:lnSpc>
                          <a:spcPct val="115000"/>
                        </a:lnSpc>
                        <a:spcBef>
                          <a:spcPts val="0"/>
                        </a:spcBef>
                        <a:spcAft>
                          <a:spcPts val="0"/>
                        </a:spcAft>
                      </a:pPr>
                      <a:r>
                        <a:rPr lang="en-US" sz="2000" b="1">
                          <a:effectLst/>
                          <a:latin typeface="Arial" panose="020B0604020202020204" pitchFamily="34" charset="0"/>
                          <a:ea typeface="Calibri" panose="020F0502020204030204" pitchFamily="34" charset="0"/>
                          <a:cs typeface="Times New Roman" panose="02020603050405020304" pitchFamily="18" charset="0"/>
                        </a:rPr>
                        <a:t>5.01 &lt; 10.0</a:t>
                      </a:r>
                      <a:endParaRPr lang="en-US" sz="20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2000" b="1">
                          <a:effectLst/>
                          <a:latin typeface="Arial" panose="020B0604020202020204" pitchFamily="34" charset="0"/>
                          <a:ea typeface="Calibri" panose="020F0502020204030204" pitchFamily="34" charset="0"/>
                          <a:cs typeface="Times New Roman" panose="02020603050405020304" pitchFamily="18" charset="0"/>
                        </a:rPr>
                        <a:t>28</a:t>
                      </a:r>
                      <a:endParaRPr lang="en-US" sz="20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31.4</a:t>
                      </a:r>
                      <a:endParaRPr lang="en-US" sz="2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bl>
          </a:graphicData>
        </a:graphic>
      </p:graphicFrame>
    </p:spTree>
    <p:extLst>
      <p:ext uri="{BB962C8B-B14F-4D97-AF65-F5344CB8AC3E}">
        <p14:creationId xmlns:p14="http://schemas.microsoft.com/office/powerpoint/2010/main" val="304079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Scale Commercial and Hobby Farms –Data </a:t>
            </a:r>
            <a:r>
              <a:rPr lang="en-US" sz="2400" dirty="0"/>
              <a:t>(continued)</a:t>
            </a:r>
            <a:endParaRPr lang="en-US"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427046916"/>
              </p:ext>
            </p:extLst>
          </p:nvPr>
        </p:nvGraphicFramePr>
        <p:xfrm>
          <a:off x="914400" y="2366963"/>
          <a:ext cx="10363200" cy="3331149"/>
        </p:xfrm>
        <a:graphic>
          <a:graphicData uri="http://schemas.openxmlformats.org/drawingml/2006/table">
            <a:tbl>
              <a:tblPr firstRow="1" bandRow="1">
                <a:tableStyleId>{5C22544A-7EE6-4342-B048-85BDC9FD1C3A}</a:tableStyleId>
              </a:tblPr>
              <a:tblGrid>
                <a:gridCol w="1727200"/>
                <a:gridCol w="1727200"/>
                <a:gridCol w="1727200"/>
                <a:gridCol w="1727200"/>
                <a:gridCol w="1727200"/>
                <a:gridCol w="1727200"/>
              </a:tblGrid>
              <a:tr h="737335">
                <a:tc>
                  <a:txBody>
                    <a:bodyPr/>
                    <a:lstStyle/>
                    <a:p>
                      <a:pPr marL="0" marR="0" algn="ctr">
                        <a:lnSpc>
                          <a:spcPct val="115000"/>
                        </a:lnSpc>
                        <a:spcBef>
                          <a:spcPts val="0"/>
                        </a:spcBef>
                        <a:spcAft>
                          <a:spcPts val="0"/>
                        </a:spcAft>
                      </a:pPr>
                      <a:r>
                        <a:rPr lang="en-US" sz="1200" b="1" dirty="0">
                          <a:effectLst/>
                          <a:latin typeface="Arial" panose="020B0604020202020204" pitchFamily="34" charset="0"/>
                          <a:ea typeface="Calibri" panose="020F0502020204030204" pitchFamily="34" charset="0"/>
                          <a:cs typeface="Times New Roman" panose="02020603050405020304" pitchFamily="18" charset="0"/>
                        </a:rPr>
                        <a:t>Parcel Size of Small-Scale Farm</a:t>
                      </a:r>
                      <a:endParaRPr lang="en-US" sz="12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Small-Scale Farm Effective Area (acres)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Application (lbs)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TN Low at 20% (tons)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TN Medium at 50% (tons)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200" b="1">
                          <a:effectLst/>
                          <a:latin typeface="Arial" panose="020B0604020202020204" pitchFamily="34" charset="0"/>
                          <a:ea typeface="Calibri" panose="020F0502020204030204" pitchFamily="34" charset="0"/>
                          <a:cs typeface="Times New Roman" panose="02020603050405020304" pitchFamily="18" charset="0"/>
                        </a:rPr>
                        <a:t>High at 80% (tons)</a:t>
                      </a:r>
                      <a:endParaRPr lang="en-US" sz="12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45990">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0 ≤ 2.5 Acres</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570.2</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14</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0.80</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2.00</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3.19</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84404">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2.51 Acres ≤ 5.0 Acres</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838.4</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21</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1.76</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4.40</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7.04</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84404">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5.01 Acres ≤ 10.0 Acres</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687.7</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28</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1.93</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4.81</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7.70</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r h="484404">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Total </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(ton N/year)</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a:lnSpc>
                          <a:spcPct val="115000"/>
                        </a:lnSpc>
                      </a:pPr>
                      <a:endParaRPr lang="en-US" sz="1600" b="1">
                        <a:effectLst/>
                        <a:latin typeface="Calibri" panose="020F0502020204030204" pitchFamily="34" charset="0"/>
                      </a:endParaRPr>
                    </a:p>
                  </a:txBody>
                  <a:tcPr marL="79434" marR="79434" marT="0" marB="0" anchor="ctr"/>
                </a:tc>
                <a:tc>
                  <a:txBody>
                    <a:bodyPr/>
                    <a:lstStyle/>
                    <a:p>
                      <a:pPr>
                        <a:lnSpc>
                          <a:spcPct val="115000"/>
                        </a:lnSpc>
                      </a:pPr>
                      <a:endParaRPr lang="en-US" sz="1600" b="1">
                        <a:effectLst/>
                        <a:latin typeface="Calibri" panose="020F0502020204030204" pitchFamily="34" charset="0"/>
                      </a:endParaRPr>
                    </a:p>
                  </a:txBody>
                  <a:tcPr marL="79434" marR="79434"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4.48</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11.21</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17.94</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solidFill>
                      <a:srgbClr val="FFFF00"/>
                    </a:solidFill>
                  </a:tcPr>
                </a:tc>
              </a:tr>
              <a:tr h="484404">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Total </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(kg N/year)</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 </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 </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a:effectLst/>
                          <a:latin typeface="Arial" panose="020B0604020202020204" pitchFamily="34" charset="0"/>
                          <a:ea typeface="Calibri" panose="020F0502020204030204" pitchFamily="34" charset="0"/>
                          <a:cs typeface="Times New Roman" panose="02020603050405020304" pitchFamily="18" charset="0"/>
                        </a:rPr>
                        <a:t>4,068</a:t>
                      </a:r>
                      <a:endParaRPr lang="en-US" sz="1600" b="1">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10,171</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c>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16,273</a:t>
                      </a:r>
                      <a:endParaRPr lang="en-US" sz="1600" b="1" dirty="0">
                        <a:effectLst/>
                        <a:latin typeface="Cambria" panose="02040503050406030204" pitchFamily="18" charset="0"/>
                        <a:ea typeface="Calibri" panose="020F0502020204030204" pitchFamily="34" charset="0"/>
                        <a:cs typeface="Times New Roman" panose="02020603050405020304" pitchFamily="18" charset="0"/>
                      </a:endParaRPr>
                    </a:p>
                  </a:txBody>
                  <a:tcPr marL="79434" marR="79434" marT="0" marB="0" anchor="ctr"/>
                </a:tc>
              </a:tr>
            </a:tbl>
          </a:graphicData>
        </a:graphic>
      </p:graphicFrame>
    </p:spTree>
    <p:extLst>
      <p:ext uri="{BB962C8B-B14F-4D97-AF65-F5344CB8AC3E}">
        <p14:creationId xmlns:p14="http://schemas.microsoft.com/office/powerpoint/2010/main" val="1557528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ROSS – Data</a:t>
            </a:r>
            <a:endParaRPr lang="en-US" dirty="0"/>
          </a:p>
        </p:txBody>
      </p:sp>
      <p:sp>
        <p:nvSpPr>
          <p:cNvPr id="3" name="Content Placeholder 2"/>
          <p:cNvSpPr>
            <a:spLocks noGrp="1"/>
          </p:cNvSpPr>
          <p:nvPr>
            <p:ph sz="quarter" idx="13"/>
          </p:nvPr>
        </p:nvSpPr>
        <p:spPr/>
        <p:txBody>
          <a:bodyPr/>
          <a:lstStyle/>
          <a:p>
            <a:r>
              <a:rPr lang="en-US" dirty="0" smtClean="0"/>
              <a:t>6,044 Households Utilize ROSS</a:t>
            </a:r>
          </a:p>
          <a:p>
            <a:r>
              <a:rPr lang="en-US" dirty="0" smtClean="0"/>
              <a:t>Average Household Size Range = 2.72 to 4.16 persons per household (OFM 2010)</a:t>
            </a:r>
          </a:p>
          <a:p>
            <a:r>
              <a:rPr lang="en-US" dirty="0" smtClean="0"/>
              <a:t>Approximate Location of each ROSS Determined – (GIS)</a:t>
            </a:r>
          </a:p>
          <a:p>
            <a:r>
              <a:rPr lang="en-US" dirty="0" smtClean="0"/>
              <a:t>Soil Type at Approximate Location Determined – (NRCS 2014)</a:t>
            </a:r>
          </a:p>
          <a:p>
            <a:r>
              <a:rPr lang="en-US" dirty="0" smtClean="0"/>
              <a:t>Land Elevation Determined – (GIS Land Elevation Model)</a:t>
            </a:r>
          </a:p>
          <a:p>
            <a:r>
              <a:rPr lang="en-US" dirty="0" smtClean="0"/>
              <a:t>Approximate Depth to Groundwater Determined (USGS – Vaccaro el al. 2009)</a:t>
            </a:r>
            <a:endParaRPr lang="en-US" dirty="0"/>
          </a:p>
        </p:txBody>
      </p:sp>
    </p:spTree>
    <p:extLst>
      <p:ext uri="{BB962C8B-B14F-4D97-AF65-F5344CB8AC3E}">
        <p14:creationId xmlns:p14="http://schemas.microsoft.com/office/powerpoint/2010/main" val="4223682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820302"/>
          </a:xfrm>
        </p:spPr>
        <p:txBody>
          <a:bodyPr/>
          <a:lstStyle/>
          <a:p>
            <a:r>
              <a:rPr lang="en-US" dirty="0" smtClean="0"/>
              <a:t>ROSS – Data Inputs</a:t>
            </a:r>
            <a:endParaRPr lang="en-US" sz="2000" dirty="0"/>
          </a:p>
        </p:txBody>
      </p:sp>
      <p:sp>
        <p:nvSpPr>
          <p:cNvPr id="3" name="Content Placeholder 2"/>
          <p:cNvSpPr>
            <a:spLocks noGrp="1"/>
          </p:cNvSpPr>
          <p:nvPr>
            <p:ph sz="quarter" idx="13"/>
          </p:nvPr>
        </p:nvSpPr>
        <p:spPr>
          <a:xfrm>
            <a:off x="1103312" y="930442"/>
            <a:ext cx="8946541" cy="5317958"/>
          </a:xfrm>
        </p:spPr>
        <p:txBody>
          <a:bodyPr>
            <a:normAutofit lnSpcReduction="10000"/>
          </a:bodyPr>
          <a:lstStyle/>
          <a:p>
            <a:r>
              <a:rPr lang="en-US" u="sng" dirty="0" smtClean="0"/>
              <a:t>TN Loading </a:t>
            </a:r>
            <a:r>
              <a:rPr lang="en-US" dirty="0" smtClean="0"/>
              <a:t>to a ROSS Ranges from 6 to 17 grams per person per day (EPA  2002a and 1992)</a:t>
            </a:r>
          </a:p>
          <a:p>
            <a:pPr lvl="1"/>
            <a:r>
              <a:rPr lang="en-US" dirty="0" smtClean="0"/>
              <a:t>Low - 6 gm/cap/day</a:t>
            </a:r>
          </a:p>
          <a:p>
            <a:pPr lvl="1"/>
            <a:r>
              <a:rPr lang="en-US" dirty="0" smtClean="0"/>
              <a:t>Medium - 11.2 gm/cap/day</a:t>
            </a:r>
          </a:p>
          <a:p>
            <a:pPr lvl="1"/>
            <a:r>
              <a:rPr lang="en-US" dirty="0" smtClean="0"/>
              <a:t>High – 17 gm/cap/day</a:t>
            </a:r>
          </a:p>
          <a:p>
            <a:r>
              <a:rPr lang="en-US" u="sng" dirty="0"/>
              <a:t>Denitrification</a:t>
            </a:r>
            <a:r>
              <a:rPr lang="en-US" dirty="0"/>
              <a:t> </a:t>
            </a:r>
            <a:r>
              <a:rPr lang="en-US" dirty="0" smtClean="0"/>
              <a:t>- the </a:t>
            </a:r>
            <a:r>
              <a:rPr lang="en-US" dirty="0"/>
              <a:t>conversion of nitrates into nitrogen gas which is then released into the atmosphere. This is caused by bacteria and is dependent upon environmental conditions existing in the soils below a drain field</a:t>
            </a:r>
          </a:p>
          <a:p>
            <a:pPr lvl="1"/>
            <a:r>
              <a:rPr lang="en-US" dirty="0"/>
              <a:t>GWMA soils are predominately sands, silts, silty loams and clay loams (GIS and NRCS).  These soils are favorable for denitrification (EPA 2002a)</a:t>
            </a:r>
          </a:p>
          <a:p>
            <a:pPr marL="742950" lvl="2" indent="-342900"/>
            <a:r>
              <a:rPr lang="en-US" sz="1800" dirty="0"/>
              <a:t>Denitrification requires Aerobic (unsaturated) soil conditions – The depth to groundwater at over 90% of GWMA ROSS locations is greater than 10 feet (GIS and Vaccaro et al. 2009).</a:t>
            </a:r>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64844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ROSS – Data Inputs </a:t>
            </a:r>
            <a:r>
              <a:rPr lang="en-US" sz="2400" dirty="0" smtClean="0"/>
              <a:t>(continued)</a:t>
            </a:r>
            <a:endParaRPr lang="en-US" sz="2400" dirty="0"/>
          </a:p>
        </p:txBody>
      </p:sp>
      <p:sp>
        <p:nvSpPr>
          <p:cNvPr id="3" name="Content Placeholder 2"/>
          <p:cNvSpPr>
            <a:spLocks noGrp="1"/>
          </p:cNvSpPr>
          <p:nvPr>
            <p:ph sz="quarter" idx="13"/>
          </p:nvPr>
        </p:nvSpPr>
        <p:spPr>
          <a:xfrm>
            <a:off x="1103312" y="1684422"/>
            <a:ext cx="8946541" cy="4563978"/>
          </a:xfrm>
        </p:spPr>
        <p:txBody>
          <a:bodyPr/>
          <a:lstStyle/>
          <a:p>
            <a:r>
              <a:rPr lang="en-US" u="sng" dirty="0" smtClean="0"/>
              <a:t>Denitrification</a:t>
            </a:r>
            <a:r>
              <a:rPr lang="en-US" dirty="0" smtClean="0"/>
              <a:t> (continued) </a:t>
            </a:r>
          </a:p>
          <a:p>
            <a:pPr lvl="1"/>
            <a:r>
              <a:rPr lang="en-US" sz="2000" dirty="0" smtClean="0"/>
              <a:t>Denitrification amounts are difficult to predict.  </a:t>
            </a:r>
          </a:p>
          <a:p>
            <a:pPr lvl="2"/>
            <a:r>
              <a:rPr lang="en-US" sz="2000" dirty="0" smtClean="0"/>
              <a:t>Studies have shown that 10% to 40% of TN can be removed (EPA 2002a)</a:t>
            </a:r>
          </a:p>
          <a:p>
            <a:pPr lvl="2"/>
            <a:r>
              <a:rPr lang="en-US" sz="2000" dirty="0" smtClean="0"/>
              <a:t>Most common removal rates are between 10% and 20%</a:t>
            </a:r>
          </a:p>
          <a:p>
            <a:pPr lvl="2"/>
            <a:r>
              <a:rPr lang="en-US" sz="2000" dirty="0"/>
              <a:t>Conservative Denitrification rates used in study:</a:t>
            </a:r>
          </a:p>
          <a:p>
            <a:pPr lvl="3"/>
            <a:r>
              <a:rPr lang="en-US" sz="1800" dirty="0"/>
              <a:t>Low – 20%</a:t>
            </a:r>
          </a:p>
          <a:p>
            <a:pPr lvl="3"/>
            <a:r>
              <a:rPr lang="en-US" sz="1800" dirty="0"/>
              <a:t>Medium 15%</a:t>
            </a:r>
          </a:p>
          <a:p>
            <a:pPr lvl="3"/>
            <a:r>
              <a:rPr lang="en-US" sz="1800" dirty="0"/>
              <a:t>High 10%</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659163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ROSS – Data Inputs </a:t>
            </a:r>
            <a:r>
              <a:rPr lang="en-US" sz="2400" dirty="0" smtClean="0"/>
              <a:t>(continued)</a:t>
            </a:r>
            <a:endParaRPr lang="en-US" sz="2400" dirty="0"/>
          </a:p>
        </p:txBody>
      </p:sp>
      <p:sp>
        <p:nvSpPr>
          <p:cNvPr id="3" name="Content Placeholder 2"/>
          <p:cNvSpPr>
            <a:spLocks noGrp="1"/>
          </p:cNvSpPr>
          <p:nvPr>
            <p:ph sz="quarter" idx="13"/>
          </p:nvPr>
        </p:nvSpPr>
        <p:spPr>
          <a:xfrm>
            <a:off x="1103312" y="1684422"/>
            <a:ext cx="8946541" cy="4563978"/>
          </a:xfrm>
        </p:spPr>
        <p:txBody>
          <a:bodyPr>
            <a:normAutofit lnSpcReduction="10000"/>
          </a:bodyPr>
          <a:lstStyle/>
          <a:p>
            <a:r>
              <a:rPr lang="en-US" u="sng" dirty="0"/>
              <a:t>Septage Removal </a:t>
            </a:r>
            <a:r>
              <a:rPr lang="en-US" dirty="0"/>
              <a:t>– the periodic pumping of septic tanks removes some TN from entering the drain field</a:t>
            </a:r>
          </a:p>
          <a:p>
            <a:pPr lvl="1"/>
            <a:r>
              <a:rPr lang="en-US" dirty="0"/>
              <a:t>Average TN in septage is 588 mg/l (EPA 1994)</a:t>
            </a:r>
          </a:p>
          <a:p>
            <a:pPr lvl="1"/>
            <a:r>
              <a:rPr lang="en-US" dirty="0" smtClean="0"/>
              <a:t>Minimum tank size = 900 gallons (WAC 246-272A-0010)</a:t>
            </a:r>
          </a:p>
          <a:p>
            <a:pPr lvl="1"/>
            <a:r>
              <a:rPr lang="en-US" dirty="0" smtClean="0"/>
              <a:t>TN in tank when “full” = 4.4 pounds (2Kg)</a:t>
            </a:r>
          </a:p>
          <a:p>
            <a:pPr lvl="1"/>
            <a:r>
              <a:rPr lang="en-US" dirty="0" smtClean="0"/>
              <a:t>Recommended Pumping Frequency every 3 to 5 years</a:t>
            </a:r>
          </a:p>
          <a:p>
            <a:pPr lvl="1"/>
            <a:r>
              <a:rPr lang="en-US" dirty="0" smtClean="0"/>
              <a:t>82% responded to Well Assessment Survey that they have their tank pumped regularly</a:t>
            </a:r>
          </a:p>
          <a:p>
            <a:pPr lvl="1"/>
            <a:r>
              <a:rPr lang="en-US" dirty="0" smtClean="0"/>
              <a:t>Report uses conservative pumping frequency </a:t>
            </a:r>
          </a:p>
          <a:p>
            <a:pPr lvl="2"/>
            <a:r>
              <a:rPr lang="en-US" dirty="0" smtClean="0"/>
              <a:t>Low – every 3 years</a:t>
            </a:r>
          </a:p>
          <a:p>
            <a:pPr lvl="2"/>
            <a:r>
              <a:rPr lang="en-US" dirty="0" smtClean="0"/>
              <a:t>Medium – every 5 years</a:t>
            </a:r>
          </a:p>
          <a:p>
            <a:pPr lvl="2"/>
            <a:r>
              <a:rPr lang="en-US" dirty="0" smtClean="0"/>
              <a:t>High – every 10 years</a:t>
            </a:r>
          </a:p>
          <a:p>
            <a:pPr lvl="1"/>
            <a:endParaRPr lang="en-US" dirty="0" smtClean="0"/>
          </a:p>
          <a:p>
            <a:endParaRPr lang="en-US" dirty="0"/>
          </a:p>
        </p:txBody>
      </p:sp>
    </p:spTree>
    <p:extLst>
      <p:ext uri="{BB962C8B-B14F-4D97-AF65-F5344CB8AC3E}">
        <p14:creationId xmlns:p14="http://schemas.microsoft.com/office/powerpoint/2010/main" val="2597495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68678"/>
            <a:ext cx="9404723" cy="774503"/>
          </a:xfrm>
        </p:spPr>
        <p:txBody>
          <a:bodyPr/>
          <a:lstStyle/>
          <a:p>
            <a:r>
              <a:rPr lang="en-US" dirty="0"/>
              <a:t>ROSS – Data Input Summary</a:t>
            </a: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4239059870"/>
              </p:ext>
            </p:extLst>
          </p:nvPr>
        </p:nvGraphicFramePr>
        <p:xfrm>
          <a:off x="1231650" y="1291307"/>
          <a:ext cx="8947150" cy="4748544"/>
        </p:xfrm>
        <a:graphic>
          <a:graphicData uri="http://schemas.openxmlformats.org/drawingml/2006/table">
            <a:tbl>
              <a:tblPr firstRow="1" bandRow="1">
                <a:tableStyleId>{5C22544A-7EE6-4342-B048-85BDC9FD1C3A}</a:tableStyleId>
              </a:tblPr>
              <a:tblGrid>
                <a:gridCol w="1789430"/>
                <a:gridCol w="1789430"/>
                <a:gridCol w="1789430"/>
                <a:gridCol w="1789430"/>
                <a:gridCol w="1789430"/>
              </a:tblGrid>
              <a:tr h="593568">
                <a:tc>
                  <a:txBody>
                    <a:bodyPr/>
                    <a:lstStyle/>
                    <a:p>
                      <a:pPr algn="ctr" fontAlgn="b"/>
                      <a:r>
                        <a:rPr lang="en-US" sz="2000" b="1" i="0" u="none" strike="noStrike" dirty="0">
                          <a:solidFill>
                            <a:srgbClr val="000000"/>
                          </a:solidFill>
                          <a:effectLst/>
                          <a:latin typeface="Calibri" panose="020F0502020204030204" pitchFamily="34" charset="0"/>
                        </a:rPr>
                        <a:t>Parameter</a:t>
                      </a:r>
                    </a:p>
                  </a:txBody>
                  <a:tcPr marL="9525" marR="9525" marT="9525" marB="0" anchor="ctr"/>
                </a:tc>
                <a:tc>
                  <a:txBody>
                    <a:bodyPr/>
                    <a:lstStyle/>
                    <a:p>
                      <a:pPr algn="ctr" fontAlgn="b"/>
                      <a:r>
                        <a:rPr lang="en-US" sz="2000" b="1" i="0" u="none" strike="noStrike" dirty="0">
                          <a:solidFill>
                            <a:srgbClr val="000000"/>
                          </a:solidFill>
                          <a:effectLst/>
                          <a:latin typeface="Calibri" panose="020F0502020204030204" pitchFamily="34" charset="0"/>
                        </a:rPr>
                        <a:t>Units</a:t>
                      </a:r>
                    </a:p>
                  </a:txBody>
                  <a:tcPr marL="9525" marR="9525" marT="9525" marB="0" anchor="ctr"/>
                </a:tc>
                <a:tc>
                  <a:txBody>
                    <a:bodyPr/>
                    <a:lstStyle/>
                    <a:p>
                      <a:pPr algn="ctr" fontAlgn="b"/>
                      <a:r>
                        <a:rPr lang="en-US" sz="2000" b="1" i="0" u="none" strike="noStrike">
                          <a:solidFill>
                            <a:srgbClr val="000000"/>
                          </a:solidFill>
                          <a:effectLst/>
                          <a:latin typeface="Calibri" panose="020F0502020204030204" pitchFamily="34" charset="0"/>
                        </a:rPr>
                        <a:t>Low</a:t>
                      </a:r>
                    </a:p>
                  </a:txBody>
                  <a:tcPr marL="9525" marR="9525" marT="9525" marB="0" anchor="ctr"/>
                </a:tc>
                <a:tc>
                  <a:txBody>
                    <a:bodyPr/>
                    <a:lstStyle/>
                    <a:p>
                      <a:pPr algn="ctr" fontAlgn="b"/>
                      <a:r>
                        <a:rPr lang="en-US" sz="2000" b="1" i="0" u="none" strike="noStrike" dirty="0">
                          <a:solidFill>
                            <a:srgbClr val="000000"/>
                          </a:solidFill>
                          <a:effectLst/>
                          <a:latin typeface="Calibri" panose="020F0502020204030204" pitchFamily="34" charset="0"/>
                        </a:rPr>
                        <a:t>Medium</a:t>
                      </a:r>
                    </a:p>
                  </a:txBody>
                  <a:tcPr marL="9525" marR="9525" marT="9525" marB="0" anchor="ctr"/>
                </a:tc>
                <a:tc>
                  <a:txBody>
                    <a:bodyPr/>
                    <a:lstStyle/>
                    <a:p>
                      <a:pPr algn="ctr" fontAlgn="b"/>
                      <a:r>
                        <a:rPr lang="en-US" sz="2000" b="1" i="0" u="none" strike="noStrike" dirty="0">
                          <a:solidFill>
                            <a:srgbClr val="000000"/>
                          </a:solidFill>
                          <a:effectLst/>
                          <a:latin typeface="Calibri" panose="020F0502020204030204" pitchFamily="34" charset="0"/>
                        </a:rPr>
                        <a:t>High</a:t>
                      </a:r>
                    </a:p>
                  </a:txBody>
                  <a:tcPr marL="9525" marR="9525" marT="9525" marB="0" anchor="ctr"/>
                </a:tc>
              </a:tr>
              <a:tr h="593568">
                <a:tc>
                  <a:txBody>
                    <a:bodyPr/>
                    <a:lstStyle/>
                    <a:p>
                      <a:pPr algn="ctr" fontAlgn="ctr"/>
                      <a:r>
                        <a:rPr lang="en-US" sz="1400" b="1" i="0" u="none" strike="noStrike" dirty="0">
                          <a:solidFill>
                            <a:srgbClr val="000000"/>
                          </a:solidFill>
                          <a:effectLst/>
                          <a:latin typeface="Calibri" panose="020F0502020204030204" pitchFamily="34" charset="0"/>
                        </a:rPr>
                        <a:t>Household Size</a:t>
                      </a:r>
                    </a:p>
                  </a:txBody>
                  <a:tcPr marL="9525" marR="9525" marT="9525" marB="0" anchor="ctr"/>
                </a:tc>
                <a:tc>
                  <a:txBody>
                    <a:bodyPr/>
                    <a:lstStyle/>
                    <a:p>
                      <a:pPr algn="ctr" fontAlgn="ctr"/>
                      <a:r>
                        <a:rPr lang="en-US" sz="1400" b="1" i="0" u="none" strike="noStrike" dirty="0">
                          <a:solidFill>
                            <a:srgbClr val="000000"/>
                          </a:solidFill>
                          <a:effectLst/>
                          <a:latin typeface="Calibri" panose="020F0502020204030204" pitchFamily="34" charset="0"/>
                        </a:rPr>
                        <a:t>Persons / Household</a:t>
                      </a:r>
                    </a:p>
                  </a:txBody>
                  <a:tcPr marL="9525" marR="9525" marT="9525" marB="0" anchor="ctr"/>
                </a:tc>
                <a:tc>
                  <a:txBody>
                    <a:bodyPr/>
                    <a:lstStyle/>
                    <a:p>
                      <a:pPr algn="ctr" fontAlgn="ctr"/>
                      <a:r>
                        <a:rPr lang="en-US" sz="1400" b="1" i="0" u="none" strike="noStrike" dirty="0">
                          <a:solidFill>
                            <a:srgbClr val="000000"/>
                          </a:solidFill>
                          <a:effectLst/>
                          <a:latin typeface="Calibri" panose="020F0502020204030204" pitchFamily="34" charset="0"/>
                        </a:rPr>
                        <a:t>Census Tract Average</a:t>
                      </a:r>
                    </a:p>
                  </a:txBody>
                  <a:tcPr marL="9525" marR="9525" marT="9525" marB="0" anchor="ctr"/>
                </a:tc>
                <a:tc>
                  <a:txBody>
                    <a:bodyPr/>
                    <a:lstStyle/>
                    <a:p>
                      <a:pPr algn="ctr" fontAlgn="ctr"/>
                      <a:r>
                        <a:rPr lang="en-US" sz="1400" b="1" i="0" u="none" strike="noStrike" dirty="0">
                          <a:solidFill>
                            <a:srgbClr val="000000"/>
                          </a:solidFill>
                          <a:effectLst/>
                          <a:latin typeface="Calibri" panose="020F0502020204030204" pitchFamily="34" charset="0"/>
                        </a:rPr>
                        <a:t>Census Tract Average</a:t>
                      </a:r>
                    </a:p>
                  </a:txBody>
                  <a:tcPr marL="9525" marR="9525" marT="9525" marB="0" anchor="ctr"/>
                </a:tc>
                <a:tc>
                  <a:txBody>
                    <a:bodyPr/>
                    <a:lstStyle/>
                    <a:p>
                      <a:pPr algn="ctr" fontAlgn="ctr"/>
                      <a:r>
                        <a:rPr lang="en-US" sz="1400" b="1" i="0" u="none" strike="noStrike" dirty="0">
                          <a:solidFill>
                            <a:srgbClr val="000000"/>
                          </a:solidFill>
                          <a:effectLst/>
                          <a:latin typeface="Calibri" panose="020F0502020204030204" pitchFamily="34" charset="0"/>
                        </a:rPr>
                        <a:t>Census Tract Average</a:t>
                      </a:r>
                    </a:p>
                  </a:txBody>
                  <a:tcPr marL="9525" marR="9525" marT="9525" marB="0" anchor="ctr"/>
                </a:tc>
              </a:tr>
              <a:tr h="593568">
                <a:tc>
                  <a:txBody>
                    <a:bodyPr/>
                    <a:lstStyle/>
                    <a:p>
                      <a:pPr algn="ctr" fontAlgn="b"/>
                      <a:r>
                        <a:rPr lang="en-US" sz="1400" b="1" i="0" u="none" strike="noStrike" dirty="0">
                          <a:solidFill>
                            <a:srgbClr val="000000"/>
                          </a:solidFill>
                          <a:effectLst/>
                          <a:latin typeface="Calibri" panose="020F0502020204030204" pitchFamily="34" charset="0"/>
                        </a:rPr>
                        <a:t>TN Loading to OSS</a:t>
                      </a:r>
                    </a:p>
                  </a:txBody>
                  <a:tcPr marL="9525" marR="9525" marT="9525" marB="0" anchor="ctr"/>
                </a:tc>
                <a:tc>
                  <a:txBody>
                    <a:bodyPr/>
                    <a:lstStyle/>
                    <a:p>
                      <a:pPr algn="ctr" fontAlgn="b"/>
                      <a:r>
                        <a:rPr lang="en-US" sz="1400" b="1" i="0" u="none" strike="noStrike" dirty="0">
                          <a:solidFill>
                            <a:srgbClr val="000000"/>
                          </a:solidFill>
                          <a:effectLst/>
                          <a:latin typeface="Calibri" panose="020F0502020204030204" pitchFamily="34" charset="0"/>
                        </a:rPr>
                        <a:t>gm/person/day</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7</a:t>
                      </a:r>
                    </a:p>
                  </a:txBody>
                  <a:tcPr marL="9525" marR="9525" marT="9525" marB="0" anchor="ctr"/>
                </a:tc>
                <a:tc>
                  <a:txBody>
                    <a:bodyPr/>
                    <a:lstStyle/>
                    <a:p>
                      <a:pPr algn="ctr" fontAlgn="b"/>
                      <a:r>
                        <a:rPr lang="en-US" sz="1800" b="1" i="0" u="none" strike="noStrike" dirty="0" smtClean="0">
                          <a:solidFill>
                            <a:srgbClr val="000000"/>
                          </a:solidFill>
                          <a:effectLst/>
                          <a:latin typeface="Calibri" panose="020F0502020204030204" pitchFamily="34" charset="0"/>
                        </a:rPr>
                        <a:t>11.2</a:t>
                      </a:r>
                      <a:endParaRPr lang="en-US"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17</a:t>
                      </a:r>
                    </a:p>
                  </a:txBody>
                  <a:tcPr marL="9525" marR="9525" marT="9525" marB="0" anchor="ctr"/>
                </a:tc>
              </a:tr>
              <a:tr h="593568">
                <a:tc>
                  <a:txBody>
                    <a:bodyPr/>
                    <a:lstStyle/>
                    <a:p>
                      <a:pPr algn="ctr" fontAlgn="b"/>
                      <a:r>
                        <a:rPr lang="en-US" sz="1400" b="1" i="0" u="none" strike="noStrike" dirty="0">
                          <a:solidFill>
                            <a:srgbClr val="000000"/>
                          </a:solidFill>
                          <a:effectLst/>
                          <a:latin typeface="Calibri" panose="020F0502020204030204" pitchFamily="34" charset="0"/>
                        </a:rPr>
                        <a:t>Denitrification</a:t>
                      </a:r>
                    </a:p>
                  </a:txBody>
                  <a:tcPr marL="9525" marR="9525" marT="9525" marB="0" anchor="ctr"/>
                </a:tc>
                <a:tc>
                  <a:txBody>
                    <a:bodyPr/>
                    <a:lstStyle/>
                    <a:p>
                      <a:pPr algn="ctr" fontAlgn="b"/>
                      <a:r>
                        <a:rPr lang="en-US" sz="1400" b="1" i="0" u="none" strike="noStrike" dirty="0">
                          <a:solidFill>
                            <a:srgbClr val="000000"/>
                          </a:solidFill>
                          <a:effectLst/>
                          <a:latin typeface="Calibri" panose="020F0502020204030204" pitchFamily="34" charset="0"/>
                        </a:rPr>
                        <a:t>Percent</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40</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25</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10</a:t>
                      </a:r>
                    </a:p>
                  </a:txBody>
                  <a:tcPr marL="9525" marR="9525" marT="9525" marB="0" anchor="ctr"/>
                </a:tc>
              </a:tr>
              <a:tr h="593568">
                <a:tc>
                  <a:txBody>
                    <a:bodyPr/>
                    <a:lstStyle/>
                    <a:p>
                      <a:pPr algn="ctr" fontAlgn="b"/>
                      <a:r>
                        <a:rPr lang="en-US" sz="1400" b="1" i="0" u="none" strike="noStrike">
                          <a:solidFill>
                            <a:srgbClr val="000000"/>
                          </a:solidFill>
                          <a:effectLst/>
                          <a:latin typeface="Calibri" panose="020F0502020204030204" pitchFamily="34" charset="0"/>
                        </a:rPr>
                        <a:t>Septic Tank Size</a:t>
                      </a:r>
                    </a:p>
                  </a:txBody>
                  <a:tcPr marL="9525" marR="9525" marT="9525" marB="0" anchor="ctr"/>
                </a:tc>
                <a:tc>
                  <a:txBody>
                    <a:bodyPr/>
                    <a:lstStyle/>
                    <a:p>
                      <a:pPr algn="ctr" fontAlgn="b"/>
                      <a:r>
                        <a:rPr lang="en-US" sz="1400" b="1" i="0" u="none" strike="noStrike" dirty="0">
                          <a:solidFill>
                            <a:srgbClr val="000000"/>
                          </a:solidFill>
                          <a:effectLst/>
                          <a:latin typeface="Calibri" panose="020F0502020204030204" pitchFamily="34" charset="0"/>
                        </a:rPr>
                        <a:t>Liters</a:t>
                      </a:r>
                    </a:p>
                  </a:txBody>
                  <a:tcPr marL="9525" marR="9525" marT="9525" marB="0" anchor="ctr"/>
                </a:tc>
                <a:tc>
                  <a:txBody>
                    <a:bodyPr/>
                    <a:lstStyle/>
                    <a:p>
                      <a:pPr algn="ctr" fontAlgn="b"/>
                      <a:r>
                        <a:rPr lang="en-US" sz="1800" b="1" i="0" u="none" strike="noStrike" dirty="0" smtClean="0">
                          <a:solidFill>
                            <a:srgbClr val="000000"/>
                          </a:solidFill>
                          <a:effectLst/>
                          <a:latin typeface="Calibri" panose="020F0502020204030204" pitchFamily="34" charset="0"/>
                        </a:rPr>
                        <a:t>  </a:t>
                      </a:r>
                      <a:r>
                        <a:rPr lang="en-US" sz="1800" b="1" i="0" u="none" strike="noStrike" dirty="0">
                          <a:solidFill>
                            <a:srgbClr val="000000"/>
                          </a:solidFill>
                          <a:effectLst/>
                          <a:latin typeface="Calibri" panose="020F0502020204030204" pitchFamily="34" charset="0"/>
                        </a:rPr>
                        <a:t>3,407 </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    </a:t>
                      </a:r>
                      <a:r>
                        <a:rPr lang="en-US" sz="1800" b="1" i="0" u="none" strike="noStrike" dirty="0" smtClean="0">
                          <a:solidFill>
                            <a:srgbClr val="000000"/>
                          </a:solidFill>
                          <a:effectLst/>
                          <a:latin typeface="Calibri" panose="020F0502020204030204" pitchFamily="34" charset="0"/>
                        </a:rPr>
                        <a:t>3,407 </a:t>
                      </a:r>
                      <a:endParaRPr lang="en-US"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   </a:t>
                      </a:r>
                      <a:r>
                        <a:rPr lang="en-US" sz="1800" b="1" i="0" u="none" strike="noStrike" dirty="0" smtClean="0">
                          <a:solidFill>
                            <a:srgbClr val="000000"/>
                          </a:solidFill>
                          <a:effectLst/>
                          <a:latin typeface="Calibri" panose="020F0502020204030204" pitchFamily="34" charset="0"/>
                        </a:rPr>
                        <a:t>3,407 </a:t>
                      </a:r>
                      <a:endParaRPr lang="en-US" sz="1800" b="1" i="0" u="none" strike="noStrike" dirty="0">
                        <a:solidFill>
                          <a:srgbClr val="000000"/>
                        </a:solidFill>
                        <a:effectLst/>
                        <a:latin typeface="Calibri" panose="020F0502020204030204" pitchFamily="34" charset="0"/>
                      </a:endParaRPr>
                    </a:p>
                  </a:txBody>
                  <a:tcPr marL="9525" marR="9525" marT="9525" marB="0" anchor="ctr"/>
                </a:tc>
              </a:tr>
              <a:tr h="593568">
                <a:tc>
                  <a:txBody>
                    <a:bodyPr/>
                    <a:lstStyle/>
                    <a:p>
                      <a:pPr algn="ctr" fontAlgn="b"/>
                      <a:r>
                        <a:rPr lang="en-US" sz="1400" b="1" i="0" u="none" strike="noStrike">
                          <a:solidFill>
                            <a:srgbClr val="000000"/>
                          </a:solidFill>
                          <a:effectLst/>
                          <a:latin typeface="Calibri" panose="020F0502020204030204" pitchFamily="34" charset="0"/>
                        </a:rPr>
                        <a:t>TN in Septage</a:t>
                      </a:r>
                    </a:p>
                  </a:txBody>
                  <a:tcPr marL="9525" marR="9525" marT="9525" marB="0" anchor="ctr"/>
                </a:tc>
                <a:tc>
                  <a:txBody>
                    <a:bodyPr/>
                    <a:lstStyle/>
                    <a:p>
                      <a:pPr algn="ctr" fontAlgn="b"/>
                      <a:r>
                        <a:rPr lang="en-US" sz="1400" b="1" i="0" u="none" strike="noStrike" dirty="0">
                          <a:solidFill>
                            <a:srgbClr val="000000"/>
                          </a:solidFill>
                          <a:effectLst/>
                          <a:latin typeface="Calibri" panose="020F0502020204030204" pitchFamily="34" charset="0"/>
                        </a:rPr>
                        <a:t>gm/L</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0.588</a:t>
                      </a:r>
                    </a:p>
                  </a:txBody>
                  <a:tcPr marL="9525" marR="9525" marT="9525" marB="0" anchor="ctr"/>
                </a:tc>
                <a:tc>
                  <a:txBody>
                    <a:bodyPr/>
                    <a:lstStyle/>
                    <a:p>
                      <a:pPr algn="ctr" fontAlgn="b"/>
                      <a:r>
                        <a:rPr lang="en-US" sz="1800" b="1" i="0" u="none" strike="noStrike" dirty="0" smtClean="0">
                          <a:solidFill>
                            <a:srgbClr val="000000"/>
                          </a:solidFill>
                          <a:effectLst/>
                          <a:latin typeface="Calibri" panose="020F0502020204030204" pitchFamily="34" charset="0"/>
                        </a:rPr>
                        <a:t>     0.588</a:t>
                      </a:r>
                      <a:endParaRPr lang="en-US"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b="1" i="0" u="none" strike="noStrike" dirty="0" smtClean="0">
                          <a:solidFill>
                            <a:srgbClr val="000000"/>
                          </a:solidFill>
                          <a:effectLst/>
                          <a:latin typeface="Calibri" panose="020F0502020204030204" pitchFamily="34" charset="0"/>
                        </a:rPr>
                        <a:t>       0.588</a:t>
                      </a:r>
                      <a:endParaRPr lang="en-US" sz="1800" b="1" i="0" u="none" strike="noStrike" dirty="0">
                        <a:solidFill>
                          <a:srgbClr val="000000"/>
                        </a:solidFill>
                        <a:effectLst/>
                        <a:latin typeface="Calibri" panose="020F0502020204030204" pitchFamily="34" charset="0"/>
                      </a:endParaRPr>
                    </a:p>
                  </a:txBody>
                  <a:tcPr marL="9525" marR="9525" marT="9525" marB="0" anchor="ctr"/>
                </a:tc>
              </a:tr>
              <a:tr h="593568">
                <a:tc>
                  <a:txBody>
                    <a:bodyPr/>
                    <a:lstStyle/>
                    <a:p>
                      <a:pPr algn="ctr" fontAlgn="b"/>
                      <a:r>
                        <a:rPr lang="en-US" sz="1400" b="1" i="0" u="none" strike="noStrike">
                          <a:solidFill>
                            <a:srgbClr val="000000"/>
                          </a:solidFill>
                          <a:effectLst/>
                          <a:latin typeface="Calibri" panose="020F0502020204030204" pitchFamily="34" charset="0"/>
                        </a:rPr>
                        <a:t>TN in Septic Tank When Pumped</a:t>
                      </a:r>
                    </a:p>
                  </a:txBody>
                  <a:tcPr marL="9525" marR="9525" marT="9525" marB="0" anchor="ctr"/>
                </a:tc>
                <a:tc>
                  <a:txBody>
                    <a:bodyPr/>
                    <a:lstStyle/>
                    <a:p>
                      <a:pPr algn="ctr" fontAlgn="b"/>
                      <a:r>
                        <a:rPr lang="en-US" sz="1400" b="1" i="0" u="none" strike="noStrike">
                          <a:solidFill>
                            <a:srgbClr val="000000"/>
                          </a:solidFill>
                          <a:effectLst/>
                          <a:latin typeface="Calibri" panose="020F0502020204030204" pitchFamily="34" charset="0"/>
                        </a:rPr>
                        <a:t>gm</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   </a:t>
                      </a:r>
                      <a:r>
                        <a:rPr lang="en-US" sz="1800" b="1" i="0" u="none" strike="noStrike" dirty="0" smtClean="0">
                          <a:solidFill>
                            <a:srgbClr val="000000"/>
                          </a:solidFill>
                          <a:effectLst/>
                          <a:latin typeface="Calibri" panose="020F0502020204030204" pitchFamily="34" charset="0"/>
                        </a:rPr>
                        <a:t>2,003 </a:t>
                      </a:r>
                      <a:endParaRPr lang="en-US"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    </a:t>
                      </a:r>
                      <a:r>
                        <a:rPr lang="en-US" sz="1800" b="1" i="0" u="none" strike="noStrike" dirty="0" smtClean="0">
                          <a:solidFill>
                            <a:srgbClr val="000000"/>
                          </a:solidFill>
                          <a:effectLst/>
                          <a:latin typeface="Calibri" panose="020F0502020204030204" pitchFamily="34" charset="0"/>
                        </a:rPr>
                        <a:t>2,003 </a:t>
                      </a:r>
                      <a:endParaRPr lang="en-US"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  </a:t>
                      </a:r>
                      <a:r>
                        <a:rPr lang="en-US" sz="1800" b="1" i="0" u="none" strike="noStrike" dirty="0" smtClean="0">
                          <a:solidFill>
                            <a:srgbClr val="000000"/>
                          </a:solidFill>
                          <a:effectLst/>
                          <a:latin typeface="Calibri" panose="020F0502020204030204" pitchFamily="34" charset="0"/>
                        </a:rPr>
                        <a:t>2,003 </a:t>
                      </a:r>
                      <a:endParaRPr lang="en-US" sz="1800" b="1" i="0" u="none" strike="noStrike" dirty="0">
                        <a:solidFill>
                          <a:srgbClr val="000000"/>
                        </a:solidFill>
                        <a:effectLst/>
                        <a:latin typeface="Calibri" panose="020F0502020204030204" pitchFamily="34" charset="0"/>
                      </a:endParaRPr>
                    </a:p>
                  </a:txBody>
                  <a:tcPr marL="9525" marR="9525" marT="9525" marB="0" anchor="ctr"/>
                </a:tc>
              </a:tr>
              <a:tr h="593568">
                <a:tc>
                  <a:txBody>
                    <a:bodyPr/>
                    <a:lstStyle/>
                    <a:p>
                      <a:pPr algn="ctr" fontAlgn="b"/>
                      <a:r>
                        <a:rPr lang="en-US" sz="1400" b="1" i="0" u="none" strike="noStrike">
                          <a:solidFill>
                            <a:srgbClr val="000000"/>
                          </a:solidFill>
                          <a:effectLst/>
                          <a:latin typeface="Calibri" panose="020F0502020204030204" pitchFamily="34" charset="0"/>
                        </a:rPr>
                        <a:t>Septic Tank Pumping Frequency</a:t>
                      </a:r>
                    </a:p>
                  </a:txBody>
                  <a:tcPr marL="9525" marR="9525" marT="9525" marB="0" anchor="ctr"/>
                </a:tc>
                <a:tc>
                  <a:txBody>
                    <a:bodyPr/>
                    <a:lstStyle/>
                    <a:p>
                      <a:pPr algn="ctr" fontAlgn="b"/>
                      <a:r>
                        <a:rPr lang="en-US" sz="1400" b="1" i="0" u="none" strike="noStrike">
                          <a:solidFill>
                            <a:srgbClr val="000000"/>
                          </a:solidFill>
                          <a:effectLst/>
                          <a:latin typeface="Calibri" panose="020F0502020204030204" pitchFamily="34" charset="0"/>
                        </a:rPr>
                        <a:t>Years</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3</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5</a:t>
                      </a:r>
                    </a:p>
                  </a:txBody>
                  <a:tcPr marL="9525" marR="9525" marT="9525" marB="0" anchor="ctr"/>
                </a:tc>
                <a:tc>
                  <a:txBody>
                    <a:bodyPr/>
                    <a:lstStyle/>
                    <a:p>
                      <a:pPr algn="ctr" fontAlgn="b"/>
                      <a:r>
                        <a:rPr lang="en-US" sz="1800" b="1" i="0" u="none" strike="noStrike" dirty="0">
                          <a:solidFill>
                            <a:srgbClr val="000000"/>
                          </a:solidFill>
                          <a:effectLst/>
                          <a:latin typeface="Calibri" panose="020F0502020204030204" pitchFamily="34" charset="0"/>
                        </a:rPr>
                        <a:t>10</a:t>
                      </a:r>
                    </a:p>
                  </a:txBody>
                  <a:tcPr marL="9525" marR="9525" marT="9525" marB="0" anchor="ctr"/>
                </a:tc>
              </a:tr>
            </a:tbl>
          </a:graphicData>
        </a:graphic>
      </p:graphicFrame>
    </p:spTree>
    <p:extLst>
      <p:ext uri="{BB962C8B-B14F-4D97-AF65-F5344CB8AC3E}">
        <p14:creationId xmlns:p14="http://schemas.microsoft.com/office/powerpoint/2010/main" val="2803034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ROSS – Data </a:t>
            </a:r>
            <a:r>
              <a:rPr lang="en-US" dirty="0" smtClean="0"/>
              <a:t>Output </a:t>
            </a:r>
            <a:r>
              <a:rPr lang="en-US" dirty="0"/>
              <a:t>Summary</a:t>
            </a: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2013345614"/>
              </p:ext>
            </p:extLst>
          </p:nvPr>
        </p:nvGraphicFramePr>
        <p:xfrm>
          <a:off x="1103313" y="1427748"/>
          <a:ext cx="8947152" cy="4333290"/>
        </p:xfrm>
        <a:graphic>
          <a:graphicData uri="http://schemas.openxmlformats.org/drawingml/2006/table">
            <a:tbl>
              <a:tblPr firstRow="1" bandRow="1">
                <a:tableStyleId>{5C22544A-7EE6-4342-B048-85BDC9FD1C3A}</a:tableStyleId>
              </a:tblPr>
              <a:tblGrid>
                <a:gridCol w="1491192"/>
                <a:gridCol w="1491192"/>
                <a:gridCol w="1491192"/>
                <a:gridCol w="1491192"/>
                <a:gridCol w="1491192"/>
                <a:gridCol w="1491192"/>
              </a:tblGrid>
              <a:tr h="433329">
                <a:tc>
                  <a:txBody>
                    <a:bodyPr/>
                    <a:lstStyle/>
                    <a:p>
                      <a:pPr marL="0" marR="0">
                        <a:lnSpc>
                          <a:spcPct val="115000"/>
                        </a:lnSpc>
                        <a:spcBef>
                          <a:spcPts val="0"/>
                        </a:spcBef>
                        <a:spcAft>
                          <a:spcPts val="0"/>
                        </a:spcAft>
                      </a:pPr>
                      <a:r>
                        <a:rPr lang="en-US" sz="10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100"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000" b="1">
                          <a:effectLst/>
                          <a:latin typeface="Arial" panose="020B0604020202020204" pitchFamily="34" charset="0"/>
                          <a:ea typeface="Calibri" panose="020F0502020204030204" pitchFamily="34" charset="0"/>
                          <a:cs typeface="Times New Roman" panose="02020603050405020304" pitchFamily="18" charset="0"/>
                        </a:rPr>
                        <a:t>Units</a:t>
                      </a:r>
                      <a:endParaRPr lang="en-US" sz="110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b="1">
                          <a:effectLst/>
                          <a:latin typeface="Arial" panose="020B0604020202020204" pitchFamily="34" charset="0"/>
                          <a:ea typeface="Calibri" panose="020F0502020204030204" pitchFamily="34" charset="0"/>
                          <a:cs typeface="Times New Roman" panose="02020603050405020304" pitchFamily="18" charset="0"/>
                        </a:rPr>
                        <a:t>TN Generated by 6,044 Households</a:t>
                      </a:r>
                      <a:endParaRPr lang="en-US" sz="110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b="1">
                          <a:effectLst/>
                          <a:latin typeface="Arial" panose="020B0604020202020204" pitchFamily="34" charset="0"/>
                          <a:ea typeface="Calibri" panose="020F0502020204030204" pitchFamily="34" charset="0"/>
                          <a:cs typeface="Times New Roman" panose="02020603050405020304" pitchFamily="18" charset="0"/>
                        </a:rPr>
                        <a:t>Denitrification</a:t>
                      </a:r>
                      <a:endParaRPr lang="en-US" sz="110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b="1">
                          <a:effectLst/>
                          <a:latin typeface="Arial" panose="020B0604020202020204" pitchFamily="34" charset="0"/>
                          <a:ea typeface="Calibri" panose="020F0502020204030204" pitchFamily="34" charset="0"/>
                          <a:cs typeface="Times New Roman" panose="02020603050405020304" pitchFamily="18" charset="0"/>
                        </a:rPr>
                        <a:t>Average Annual TN Removed by Pumping</a:t>
                      </a:r>
                      <a:endParaRPr lang="en-US" sz="110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000" b="1">
                          <a:effectLst/>
                          <a:latin typeface="Arial" panose="020B0604020202020204" pitchFamily="34" charset="0"/>
                          <a:ea typeface="Calibri" panose="020F0502020204030204" pitchFamily="34" charset="0"/>
                          <a:cs typeface="Times New Roman" panose="02020603050405020304" pitchFamily="18" charset="0"/>
                        </a:rPr>
                        <a:t>Total N</a:t>
                      </a:r>
                      <a:endParaRPr lang="en-US" sz="110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433329">
                <a:tc rowSpan="3">
                  <a:txBody>
                    <a:bodyPr/>
                    <a:lstStyle/>
                    <a:p>
                      <a:pPr marL="0" marR="0">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LOW</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Grams/Year</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54,636,835</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(10,927,367)</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(4,035,377)</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39,674,091</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433329">
                <a:tc vMerge="1">
                  <a:txBody>
                    <a:bodyPr/>
                    <a:lstStyle/>
                    <a:p>
                      <a:endParaRPr lang="en-US"/>
                    </a:p>
                  </a:txBody>
                  <a:tcP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Lbs/Year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120,454</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(24,091)</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(8,896)</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87,466</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433329">
                <a:tc vMerge="1">
                  <a:txBody>
                    <a:bodyPr/>
                    <a:lstStyle/>
                    <a:p>
                      <a:endParaRPr lang="en-US"/>
                    </a:p>
                  </a:txBody>
                  <a:tcP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Tons/Year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60.23</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(12.05)</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(4.45)</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43.73</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solidFill>
                      <a:srgbClr val="FFFF00"/>
                    </a:solidFill>
                  </a:tcPr>
                </a:tc>
              </a:tr>
              <a:tr h="433329">
                <a:tc rowSpan="3">
                  <a:txBody>
                    <a:bodyPr/>
                    <a:lstStyle/>
                    <a:p>
                      <a:pPr marL="0" marR="0">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MEDIUM</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Grams/Year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87,418,937</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(13,112,840)</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(2,421,226)</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71,884,870</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433329">
                <a:tc vMerge="1">
                  <a:txBody>
                    <a:bodyPr/>
                    <a:lstStyle/>
                    <a:p>
                      <a:endParaRPr lang="en-US"/>
                    </a:p>
                  </a:txBody>
                  <a:tcP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Lbs/Year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192,726</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(28,909)</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(5,338)</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158,479</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433329">
                <a:tc vMerge="1">
                  <a:txBody>
                    <a:bodyPr/>
                    <a:lstStyle/>
                    <a:p>
                      <a:endParaRPr lang="en-US"/>
                    </a:p>
                  </a:txBody>
                  <a:tcP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Tons/Year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96.36</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(14.45)</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(2.67)</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79.24</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solidFill>
                      <a:srgbClr val="FFFF00"/>
                    </a:solidFill>
                  </a:tcPr>
                </a:tc>
              </a:tr>
              <a:tr h="433329">
                <a:tc rowSpan="3">
                  <a:txBody>
                    <a:bodyPr/>
                    <a:lstStyle/>
                    <a:p>
                      <a:pPr marL="0" marR="0">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HIGH</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Grams/Year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132,689,457</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(13,268,946)</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(1,210,613)</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118,209,898</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433329">
                <a:tc vMerge="1">
                  <a:txBody>
                    <a:bodyPr/>
                    <a:lstStyle/>
                    <a:p>
                      <a:endParaRPr lang="en-US"/>
                    </a:p>
                  </a:txBody>
                  <a:tcP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Lbs/Year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292,530</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(29,253)</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(2,669)</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260,608</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r>
              <a:tr h="433329">
                <a:tc vMerge="1">
                  <a:txBody>
                    <a:bodyPr/>
                    <a:lstStyle/>
                    <a:p>
                      <a:endParaRPr lang="en-US"/>
                    </a:p>
                  </a:txBody>
                  <a:tcP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Tons/Year</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146.27</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(14.63)</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Arial" panose="020B0604020202020204" pitchFamily="34" charset="0"/>
                          <a:ea typeface="Calibri" panose="020F0502020204030204" pitchFamily="34" charset="0"/>
                          <a:cs typeface="Times New Roman" panose="02020603050405020304" pitchFamily="18" charset="0"/>
                        </a:rPr>
                        <a:t>(1.33)</a:t>
                      </a:r>
                      <a:endParaRPr lang="en-US" sz="1400" b="1">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dirty="0">
                          <a:effectLst/>
                          <a:latin typeface="Arial" panose="020B0604020202020204" pitchFamily="34" charset="0"/>
                          <a:ea typeface="Calibri" panose="020F0502020204030204" pitchFamily="34" charset="0"/>
                          <a:cs typeface="Times New Roman" panose="02020603050405020304" pitchFamily="18" charset="0"/>
                        </a:rPr>
                        <a:t>130.30</a:t>
                      </a:r>
                      <a:endParaRPr lang="en-US" sz="1400" b="1" dirty="0">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solidFill>
                      <a:srgbClr val="FFFF00"/>
                    </a:solidFill>
                  </a:tcPr>
                </a:tc>
              </a:tr>
            </a:tbl>
          </a:graphicData>
        </a:graphic>
      </p:graphicFrame>
    </p:spTree>
    <p:extLst>
      <p:ext uri="{BB962C8B-B14F-4D97-AF65-F5344CB8AC3E}">
        <p14:creationId xmlns:p14="http://schemas.microsoft.com/office/powerpoint/2010/main" val="2588629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54714"/>
          </a:xfrm>
        </p:spPr>
        <p:txBody>
          <a:bodyPr/>
          <a:lstStyle/>
          <a:p>
            <a:r>
              <a:rPr lang="en-US" dirty="0" smtClean="0"/>
              <a:t>Migrant Population Effect on ROSS</a:t>
            </a:r>
            <a:endParaRPr lang="en-US" dirty="0"/>
          </a:p>
        </p:txBody>
      </p:sp>
      <p:sp>
        <p:nvSpPr>
          <p:cNvPr id="3" name="Content Placeholder 2"/>
          <p:cNvSpPr>
            <a:spLocks noGrp="1"/>
          </p:cNvSpPr>
          <p:nvPr>
            <p:ph sz="quarter" idx="13"/>
          </p:nvPr>
        </p:nvSpPr>
        <p:spPr>
          <a:xfrm>
            <a:off x="1103312" y="1211179"/>
            <a:ext cx="8946541" cy="5037221"/>
          </a:xfrm>
        </p:spPr>
        <p:txBody>
          <a:bodyPr>
            <a:normAutofit lnSpcReduction="10000"/>
          </a:bodyPr>
          <a:lstStyle/>
          <a:p>
            <a:r>
              <a:rPr lang="en-US" dirty="0" smtClean="0"/>
              <a:t>Ag Producers Supplement their workforce with migrant workers during peak periods</a:t>
            </a:r>
          </a:p>
          <a:p>
            <a:pPr lvl="1"/>
            <a:r>
              <a:rPr lang="en-US" dirty="0" smtClean="0"/>
              <a:t>ROSS calculations are for permanent residents only.</a:t>
            </a:r>
          </a:p>
          <a:p>
            <a:pPr lvl="1"/>
            <a:r>
              <a:rPr lang="en-US" dirty="0" smtClean="0"/>
              <a:t>A </a:t>
            </a:r>
            <a:r>
              <a:rPr lang="en-US" dirty="0"/>
              <a:t>migrant worker is defined as a farm worker whose employment requires travel that prevented the worker from returning to his/her permanent place of residence the same day (USDA NASS 2014</a:t>
            </a:r>
            <a:r>
              <a:rPr lang="en-US" dirty="0" smtClean="0"/>
              <a:t>)</a:t>
            </a:r>
          </a:p>
          <a:p>
            <a:pPr lvl="1"/>
            <a:r>
              <a:rPr lang="en-US" dirty="0"/>
              <a:t>In 2012 there were 9,598 migrant workers employed by agriculture throughout all of Yakima County (USDA NASS 2014). </a:t>
            </a:r>
            <a:endParaRPr lang="en-US" dirty="0" smtClean="0"/>
          </a:p>
          <a:p>
            <a:pPr lvl="1"/>
            <a:r>
              <a:rPr lang="en-US" dirty="0"/>
              <a:t>Prorating the number of migrant workers by crop acres </a:t>
            </a:r>
            <a:r>
              <a:rPr lang="en-US" dirty="0" smtClean="0"/>
              <a:t>county-wide results </a:t>
            </a:r>
            <a:r>
              <a:rPr lang="en-US" dirty="0"/>
              <a:t>in a GWMA </a:t>
            </a:r>
            <a:r>
              <a:rPr lang="en-US" dirty="0" smtClean="0"/>
              <a:t>migrant </a:t>
            </a:r>
            <a:r>
              <a:rPr lang="en-US" dirty="0"/>
              <a:t>worker population of 2,687 </a:t>
            </a:r>
            <a:r>
              <a:rPr lang="en-US" dirty="0" smtClean="0"/>
              <a:t>migrant </a:t>
            </a:r>
            <a:r>
              <a:rPr lang="en-US" dirty="0"/>
              <a:t>workers </a:t>
            </a:r>
            <a:r>
              <a:rPr lang="en-US" dirty="0" smtClean="0"/>
              <a:t>(28% of county total)</a:t>
            </a:r>
          </a:p>
          <a:p>
            <a:pPr lvl="1"/>
            <a:r>
              <a:rPr lang="en-US" dirty="0" smtClean="0"/>
              <a:t>Annualized migrant population = 224 full time persons (assumed to reside in GWMA area)</a:t>
            </a:r>
          </a:p>
          <a:p>
            <a:pPr lvl="1"/>
            <a:r>
              <a:rPr lang="en-US" dirty="0" smtClean="0"/>
              <a:t>Adds low, medium, and high TN loading of 0.5, 0.9, and 1.4 tons per year</a:t>
            </a:r>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798395121"/>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458</TotalTime>
  <Words>1681</Words>
  <Application>Microsoft Office PowerPoint</Application>
  <PresentationFormat>Widescreen</PresentationFormat>
  <Paragraphs>363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Cambria</vt:lpstr>
      <vt:lpstr>Times New Roman</vt:lpstr>
      <vt:lpstr>Tw Cen MT</vt:lpstr>
      <vt:lpstr>Droplet</vt:lpstr>
      <vt:lpstr>RCIM </vt:lpstr>
      <vt:lpstr>CATEGORIES </vt:lpstr>
      <vt:lpstr>ROSS – Data</vt:lpstr>
      <vt:lpstr>ROSS – Data Inputs</vt:lpstr>
      <vt:lpstr>ROSS – Data Inputs (continued)</vt:lpstr>
      <vt:lpstr>ROSS – Data Inputs (continued)</vt:lpstr>
      <vt:lpstr>ROSS – Data Input Summary</vt:lpstr>
      <vt:lpstr>ROSS – Data Output Summary</vt:lpstr>
      <vt:lpstr>Migrant Population Effect on ROSS</vt:lpstr>
      <vt:lpstr>ROSS Loading per Acre </vt:lpstr>
      <vt:lpstr>LOSS Data </vt:lpstr>
      <vt:lpstr>LOSS Data (continued)</vt:lpstr>
      <vt:lpstr>LOSS Output Summary</vt:lpstr>
      <vt:lpstr>COSS Data</vt:lpstr>
      <vt:lpstr>Residential Lawn Fertilizer</vt:lpstr>
      <vt:lpstr>Residential Lawn Fertilizer (continued)</vt:lpstr>
      <vt:lpstr>Residential Lawn Fertilizer (continued)</vt:lpstr>
      <vt:lpstr>Residential Lawn Fertilizer (continued)</vt:lpstr>
      <vt:lpstr>Small Scale Commercial and Hobby Farms -Data</vt:lpstr>
      <vt:lpstr>Small Scale Commercial and Hobby Farms –Data (continued)</vt:lpstr>
      <vt:lpstr>Small Scale Commercial and Hobby Farms –Data (continued)</vt:lpstr>
      <vt:lpstr>Small Scale Commercial and Hobby Farms –Data (continued)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RCIM</dc:title>
  <dc:creator>Vern Redifer</dc:creator>
  <cp:lastModifiedBy>Vern Redifer</cp:lastModifiedBy>
  <cp:revision>31</cp:revision>
  <dcterms:created xsi:type="dcterms:W3CDTF">2017-04-11T18:28:32Z</dcterms:created>
  <dcterms:modified xsi:type="dcterms:W3CDTF">2017-04-13T19:25:13Z</dcterms:modified>
</cp:coreProperties>
</file>