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70" r:id="rId2"/>
    <p:sldId id="269" r:id="rId3"/>
    <p:sldId id="275" r:id="rId4"/>
    <p:sldId id="257" r:id="rId5"/>
    <p:sldId id="274" r:id="rId6"/>
    <p:sldId id="271" r:id="rId7"/>
    <p:sldId id="273" r:id="rId8"/>
    <p:sldId id="278" r:id="rId9"/>
    <p:sldId id="276" r:id="rId10"/>
    <p:sldId id="259" r:id="rId11"/>
    <p:sldId id="260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028C8-064B-4580-90F2-36D300E4002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08987-096E-4CF2-85A8-C2A1AC5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76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4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2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2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0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9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7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7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17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7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5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F8F32-124E-41BF-A351-19007FF98B8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C43CB-1FF6-49DE-90DF-160D666D2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3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Joint Working Group Meeting</a:t>
            </a:r>
            <a:br>
              <a:rPr lang="en-US" dirty="0" smtClean="0"/>
            </a:br>
            <a:r>
              <a:rPr lang="en-US" dirty="0" smtClean="0"/>
              <a:t>Thursday April 13</a:t>
            </a:r>
            <a:r>
              <a:rPr lang="en-US" baseline="30000" dirty="0" smtClean="0"/>
              <a:t>th</a:t>
            </a:r>
            <a:r>
              <a:rPr lang="en-US" dirty="0" smtClean="0"/>
              <a:t>,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934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Introductions</a:t>
            </a:r>
          </a:p>
          <a:p>
            <a:r>
              <a:rPr lang="en-US" sz="3600" dirty="0" smtClean="0"/>
              <a:t>Goal of the meeting</a:t>
            </a:r>
          </a:p>
          <a:p>
            <a:pPr lvl="1"/>
            <a:r>
              <a:rPr lang="en-US" sz="3600" dirty="0" smtClean="0"/>
              <a:t>Nitrogen Loading Assessment</a:t>
            </a:r>
          </a:p>
          <a:p>
            <a:pPr lvl="2"/>
            <a:r>
              <a:rPr lang="en-US" sz="3600" dirty="0" smtClean="0"/>
              <a:t>Presentation</a:t>
            </a:r>
          </a:p>
          <a:p>
            <a:pPr lvl="2"/>
            <a:r>
              <a:rPr lang="en-US" sz="3600" dirty="0" smtClean="0"/>
              <a:t>Questions</a:t>
            </a:r>
          </a:p>
          <a:p>
            <a:pPr lvl="2"/>
            <a:r>
              <a:rPr lang="en-US" sz="3600" dirty="0" smtClean="0"/>
              <a:t>Clarification</a:t>
            </a:r>
          </a:p>
          <a:p>
            <a:r>
              <a:rPr lang="en-US" sz="3600" dirty="0" smtClean="0"/>
              <a:t>Background Information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61528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68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29359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Questions/ Issues / Next Steps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232579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Andrew </a:t>
            </a:r>
            <a:r>
              <a:rPr lang="en-US" sz="5400" b="1" dirty="0" err="1" smtClean="0"/>
              <a:t>Bary</a:t>
            </a:r>
            <a:endParaRPr lang="en-US" sz="54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Nitrogen Cycle</a:t>
            </a:r>
          </a:p>
          <a:p>
            <a:pPr marL="0" indent="0">
              <a:buNone/>
            </a:pPr>
            <a:endParaRPr lang="en-US" sz="3600" b="1" dirty="0" smtClean="0"/>
          </a:p>
          <a:p>
            <a:r>
              <a:rPr lang="en-US" sz="3600" b="1" dirty="0" smtClean="0"/>
              <a:t>Nitrogen Fate and Transport</a:t>
            </a:r>
          </a:p>
          <a:p>
            <a:pPr marL="0" indent="0">
              <a:buNone/>
            </a:pPr>
            <a:endParaRPr lang="en-US" sz="3600" b="1" dirty="0" smtClean="0"/>
          </a:p>
          <a:p>
            <a:r>
              <a:rPr lang="en-US" sz="3600" b="1" dirty="0" smtClean="0"/>
              <a:t>Composting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163" y="2322572"/>
            <a:ext cx="4382934" cy="361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79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867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/>
              <a:t>Nitrogen Loading Assessment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747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Goals:  </a:t>
            </a:r>
          </a:p>
          <a:p>
            <a:pPr lvl="1"/>
            <a:r>
              <a:rPr lang="en-US" sz="3200" dirty="0" smtClean="0"/>
              <a:t>Develop a better understanding of the relative nitrogen sources in the Lower Valley.  </a:t>
            </a:r>
          </a:p>
          <a:p>
            <a:pPr lvl="1"/>
            <a:r>
              <a:rPr lang="en-US" sz="3200" dirty="0" smtClean="0"/>
              <a:t>Support the GWMA’s goal of reducing nitrate concentrations in groundwater.</a:t>
            </a:r>
          </a:p>
          <a:p>
            <a:pPr lvl="1"/>
            <a:r>
              <a:rPr lang="en-US" sz="3200" dirty="0" smtClean="0"/>
              <a:t>Meet the GWAC’s needs</a:t>
            </a:r>
          </a:p>
          <a:p>
            <a:pPr lvl="2"/>
            <a:r>
              <a:rPr lang="en-US" sz="2800" dirty="0" smtClean="0"/>
              <a:t>Assist with directing future limited resources.</a:t>
            </a:r>
          </a:p>
          <a:p>
            <a:pPr lvl="2"/>
            <a:r>
              <a:rPr lang="en-US" sz="2800" dirty="0" smtClean="0"/>
              <a:t>Assist with developing strategies that will reduce nitrogen loading and improve nitrogen use efficiencies.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8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/>
              <a:t>Process:</a:t>
            </a:r>
            <a:endParaRPr lang="en-US" sz="5400" b="1" u="sng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400" dirty="0" smtClean="0"/>
              <a:t>  Draft authored by WSDA and Yakima County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 smtClean="0"/>
              <a:t>  Peer review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 group review</a:t>
            </a:r>
          </a:p>
          <a:p>
            <a:r>
              <a:rPr lang="en-US" sz="4400" dirty="0" smtClean="0"/>
              <a:t>GWAC review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1180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2201"/>
          </a:xfrm>
        </p:spPr>
        <p:txBody>
          <a:bodyPr/>
          <a:lstStyle/>
          <a:p>
            <a:r>
              <a:rPr lang="en-US" b="1" u="sng" dirty="0" smtClean="0"/>
              <a:t>Nitrogen Loading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0042"/>
            <a:ext cx="10515600" cy="5069305"/>
          </a:xfrm>
        </p:spPr>
        <p:txBody>
          <a:bodyPr>
            <a:normAutofit/>
          </a:bodyPr>
          <a:lstStyle/>
          <a:p>
            <a:r>
              <a:rPr lang="en-US" dirty="0" smtClean="0"/>
              <a:t>Defensible</a:t>
            </a:r>
          </a:p>
          <a:p>
            <a:r>
              <a:rPr lang="en-US" dirty="0" smtClean="0"/>
              <a:t>Transparent</a:t>
            </a:r>
          </a:p>
          <a:p>
            <a:pPr lvl="1"/>
            <a:r>
              <a:rPr lang="en-US" dirty="0" smtClean="0"/>
              <a:t>Understand how decisions were made</a:t>
            </a:r>
          </a:p>
          <a:p>
            <a:pPr lvl="1"/>
            <a:r>
              <a:rPr lang="en-US" dirty="0" smtClean="0"/>
              <a:t>Assumptions used</a:t>
            </a:r>
          </a:p>
          <a:p>
            <a:pPr lvl="1"/>
            <a:r>
              <a:rPr lang="en-US" dirty="0" smtClean="0"/>
              <a:t>References</a:t>
            </a:r>
          </a:p>
          <a:p>
            <a:pPr lvl="1"/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When best professional judgement was used along with rationale</a:t>
            </a:r>
          </a:p>
          <a:p>
            <a:pPr lvl="1"/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Sensitivity Analysis</a:t>
            </a:r>
          </a:p>
          <a:p>
            <a:r>
              <a:rPr lang="en-US" dirty="0" smtClean="0"/>
              <a:t>Reproducible</a:t>
            </a:r>
          </a:p>
          <a:p>
            <a:r>
              <a:rPr lang="en-US" dirty="0" smtClean="0"/>
              <a:t>Standard consistent format, easy to read and understand.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26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This document is: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12858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Designed to be:</a:t>
            </a:r>
            <a:endParaRPr lang="en-US" sz="3200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41203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educated estimate of the relative major nitrogen sources in the Lower Yakima Valley.</a:t>
            </a:r>
          </a:p>
          <a:p>
            <a:r>
              <a:rPr lang="en-US" dirty="0" smtClean="0"/>
              <a:t>Qualitative rather than quantitative </a:t>
            </a:r>
          </a:p>
          <a:p>
            <a:r>
              <a:rPr lang="en-US" dirty="0" smtClean="0"/>
              <a:t>A living document that can be refined as better data is generated.</a:t>
            </a:r>
          </a:p>
          <a:p>
            <a:r>
              <a:rPr lang="en-US" dirty="0" smtClean="0"/>
              <a:t>Loading to the land surface (not groundwater)</a:t>
            </a:r>
          </a:p>
          <a:p>
            <a:r>
              <a:rPr lang="en-US" dirty="0" smtClean="0"/>
              <a:t>Best bang for our buck.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12858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Not Designed to be:</a:t>
            </a:r>
            <a:endParaRPr lang="en-US" sz="3200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600" dirty="0" smtClean="0"/>
              <a:t>Precise</a:t>
            </a:r>
          </a:p>
          <a:p>
            <a:r>
              <a:rPr lang="en-US" sz="2600" dirty="0" smtClean="0"/>
              <a:t>A vehicle for pinpointing specific sources.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30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78905" y="565484"/>
            <a:ext cx="5205162" cy="1644316"/>
          </a:xfrm>
        </p:spPr>
        <p:txBody>
          <a:bodyPr>
            <a:normAutofit/>
          </a:bodyPr>
          <a:lstStyle/>
          <a:p>
            <a:r>
              <a:rPr lang="en-US" sz="5400" b="1" u="sng" dirty="0" smtClean="0"/>
              <a:t>Agenda:</a:t>
            </a:r>
            <a:endParaRPr lang="en-US" sz="5400" b="1" u="sng" dirty="0"/>
          </a:p>
        </p:txBody>
      </p:sp>
      <p:sp>
        <p:nvSpPr>
          <p:cNvPr id="8" name="Content Placeholder 7"/>
          <p:cNvSpPr>
            <a:spLocks noGrp="1"/>
          </p:cNvSpPr>
          <p:nvPr>
            <p:ph type="body" sz="half" idx="2"/>
          </p:nvPr>
        </p:nvSpPr>
        <p:spPr>
          <a:xfrm>
            <a:off x="5678905" y="2799347"/>
            <a:ext cx="5791200" cy="322204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Livestock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Irrigated Agriculture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RCIM (</a:t>
            </a:r>
            <a:r>
              <a:rPr lang="en-US" sz="2400" dirty="0" smtClean="0"/>
              <a:t>residential, commercial, and Industrial</a:t>
            </a:r>
            <a:r>
              <a:rPr lang="en-US" sz="40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Atmospheric Deposition</a:t>
            </a:r>
            <a:endParaRPr lang="en-US" sz="4000" dirty="0"/>
          </a:p>
        </p:txBody>
      </p:sp>
      <p:sp>
        <p:nvSpPr>
          <p:cNvPr id="11" name="Title 6"/>
          <p:cNvSpPr txBox="1">
            <a:spLocks/>
          </p:cNvSpPr>
          <p:nvPr/>
        </p:nvSpPr>
        <p:spPr>
          <a:xfrm>
            <a:off x="689813" y="609600"/>
            <a:ext cx="4090734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u="sng" dirty="0" smtClean="0"/>
              <a:t>Ground Rules:</a:t>
            </a:r>
            <a:endParaRPr lang="en-US" sz="5400" b="1" u="sng" dirty="0"/>
          </a:p>
        </p:txBody>
      </p:sp>
      <p:sp>
        <p:nvSpPr>
          <p:cNvPr id="12" name="Content Placeholder 7"/>
          <p:cNvSpPr txBox="1">
            <a:spLocks/>
          </p:cNvSpPr>
          <p:nvPr/>
        </p:nvSpPr>
        <p:spPr>
          <a:xfrm>
            <a:off x="689812" y="2799347"/>
            <a:ext cx="3946357" cy="3457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Be respectful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Be productive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Be open-minded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Offer solutions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30133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475874" y="786064"/>
            <a:ext cx="9144000" cy="5037220"/>
          </a:xfrm>
        </p:spPr>
        <p:txBody>
          <a:bodyPr>
            <a:normAutofit fontScale="90000"/>
          </a:bodyPr>
          <a:lstStyle/>
          <a:p>
            <a:r>
              <a:rPr lang="en-US" sz="8900" b="1" u="sng" dirty="0" smtClean="0"/>
              <a:t/>
            </a:r>
            <a:br>
              <a:rPr lang="en-US" sz="8900" b="1" u="sng" dirty="0" smtClean="0"/>
            </a:br>
            <a:r>
              <a:rPr lang="en-US" sz="8900" b="1" u="sng" dirty="0"/>
              <a:t/>
            </a:r>
            <a:br>
              <a:rPr lang="en-US" sz="8900" b="1" u="sng" dirty="0"/>
            </a:br>
            <a:r>
              <a:rPr lang="en-US" sz="8900" b="1" u="sng" dirty="0" smtClean="0"/>
              <a:t/>
            </a:r>
            <a:br>
              <a:rPr lang="en-US" sz="8900" b="1" u="sng" dirty="0" smtClean="0"/>
            </a:br>
            <a:r>
              <a:rPr lang="en-US" sz="8900" b="1" u="sng" dirty="0"/>
              <a:t/>
            </a:r>
            <a:br>
              <a:rPr lang="en-US" sz="8900" b="1" u="sng" dirty="0"/>
            </a:br>
            <a:r>
              <a:rPr lang="en-US" sz="8900" b="1" u="sng" dirty="0" smtClean="0"/>
              <a:t/>
            </a:r>
            <a:br>
              <a:rPr lang="en-US" sz="8900" b="1" u="sng" dirty="0" smtClean="0"/>
            </a:br>
            <a:r>
              <a:rPr lang="en-US" sz="8900" b="1" u="sng" dirty="0"/>
              <a:t/>
            </a:r>
            <a:br>
              <a:rPr lang="en-US" sz="8900" b="1" u="sng" dirty="0"/>
            </a:br>
            <a:r>
              <a:rPr lang="en-US" sz="8900" b="1" u="sng" dirty="0" smtClean="0"/>
              <a:t/>
            </a:r>
            <a:br>
              <a:rPr lang="en-US" sz="8900" b="1" u="sng" dirty="0" smtClean="0"/>
            </a:br>
            <a:r>
              <a:rPr lang="en-US" sz="8900" b="1" u="sng" dirty="0" smtClean="0"/>
              <a:t>Thank You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/>
              <a:t/>
            </a:r>
            <a:br>
              <a:rPr lang="en-US" b="1" u="sng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everyone who has been involved,</a:t>
            </a:r>
            <a:br>
              <a:rPr lang="en-US" dirty="0" smtClean="0"/>
            </a:br>
            <a:r>
              <a:rPr lang="en-US" dirty="0" smtClean="0"/>
              <a:t>and for your patience.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02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238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Joint Working Group Meeting Thursday April 13th, 2017</vt:lpstr>
      <vt:lpstr>Andrew Bary</vt:lpstr>
      <vt:lpstr>PowerPoint Presentation</vt:lpstr>
      <vt:lpstr>Nitrogen Loading Assessment</vt:lpstr>
      <vt:lpstr>Process:</vt:lpstr>
      <vt:lpstr>Nitrogen Loading Assessment</vt:lpstr>
      <vt:lpstr>This document is:</vt:lpstr>
      <vt:lpstr>Agenda:</vt:lpstr>
      <vt:lpstr>       Thank You   to everyone who has been involved, and for your patience.</vt:lpstr>
      <vt:lpstr>PowerPoint Presentation</vt:lpstr>
      <vt:lpstr>Questions/ Issues / Next Steps</vt:lpstr>
    </vt:vector>
  </TitlesOfParts>
  <Company>WA Department of Ecology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Redding, Melanie (ECY)</dc:creator>
  <cp:lastModifiedBy>Redding, Melanie (ECY)</cp:lastModifiedBy>
  <cp:revision>18</cp:revision>
  <cp:lastPrinted>2017-04-12T20:35:22Z</cp:lastPrinted>
  <dcterms:created xsi:type="dcterms:W3CDTF">2017-04-12T16:29:15Z</dcterms:created>
  <dcterms:modified xsi:type="dcterms:W3CDTF">2017-04-12T20:35:41Z</dcterms:modified>
</cp:coreProperties>
</file>