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75"/>
  </p:notesMasterIdLst>
  <p:sldIdLst>
    <p:sldId id="262" r:id="rId2"/>
    <p:sldId id="354" r:id="rId3"/>
    <p:sldId id="280" r:id="rId4"/>
    <p:sldId id="285" r:id="rId5"/>
    <p:sldId id="347" r:id="rId6"/>
    <p:sldId id="345" r:id="rId7"/>
    <p:sldId id="284" r:id="rId8"/>
    <p:sldId id="292" r:id="rId9"/>
    <p:sldId id="293" r:id="rId10"/>
    <p:sldId id="286" r:id="rId11"/>
    <p:sldId id="342" r:id="rId12"/>
    <p:sldId id="294" r:id="rId13"/>
    <p:sldId id="295" r:id="rId14"/>
    <p:sldId id="296" r:id="rId15"/>
    <p:sldId id="287" r:id="rId16"/>
    <p:sldId id="337" r:id="rId17"/>
    <p:sldId id="334" r:id="rId18"/>
    <p:sldId id="335" r:id="rId19"/>
    <p:sldId id="338" r:id="rId20"/>
    <p:sldId id="344" r:id="rId21"/>
    <p:sldId id="339" r:id="rId22"/>
    <p:sldId id="343" r:id="rId23"/>
    <p:sldId id="341" r:id="rId24"/>
    <p:sldId id="304" r:id="rId25"/>
    <p:sldId id="299" r:id="rId26"/>
    <p:sldId id="300" r:id="rId27"/>
    <p:sldId id="307" r:id="rId28"/>
    <p:sldId id="288" r:id="rId29"/>
    <p:sldId id="308" r:id="rId30"/>
    <p:sldId id="281" r:id="rId31"/>
    <p:sldId id="311" r:id="rId32"/>
    <p:sldId id="310" r:id="rId33"/>
    <p:sldId id="309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22" r:id="rId42"/>
    <p:sldId id="323" r:id="rId43"/>
    <p:sldId id="324" r:id="rId44"/>
    <p:sldId id="321" r:id="rId45"/>
    <p:sldId id="320" r:id="rId46"/>
    <p:sldId id="355" r:id="rId47"/>
    <p:sldId id="361" r:id="rId48"/>
    <p:sldId id="356" r:id="rId49"/>
    <p:sldId id="362" r:id="rId50"/>
    <p:sldId id="357" r:id="rId51"/>
    <p:sldId id="363" r:id="rId52"/>
    <p:sldId id="282" r:id="rId53"/>
    <p:sldId id="353" r:id="rId54"/>
    <p:sldId id="352" r:id="rId55"/>
    <p:sldId id="330" r:id="rId56"/>
    <p:sldId id="325" r:id="rId57"/>
    <p:sldId id="326" r:id="rId58"/>
    <p:sldId id="327" r:id="rId59"/>
    <p:sldId id="328" r:id="rId60"/>
    <p:sldId id="329" r:id="rId61"/>
    <p:sldId id="331" r:id="rId62"/>
    <p:sldId id="332" r:id="rId63"/>
    <p:sldId id="333" r:id="rId64"/>
    <p:sldId id="278" r:id="rId65"/>
    <p:sldId id="279" r:id="rId66"/>
    <p:sldId id="346" r:id="rId67"/>
    <p:sldId id="348" r:id="rId68"/>
    <p:sldId id="349" r:id="rId69"/>
    <p:sldId id="350" r:id="rId70"/>
    <p:sldId id="351" r:id="rId71"/>
    <p:sldId id="358" r:id="rId72"/>
    <p:sldId id="359" r:id="rId73"/>
    <p:sldId id="36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22" autoAdjust="0"/>
  </p:normalViewPr>
  <p:slideViewPr>
    <p:cSldViewPr>
      <p:cViewPr varScale="1">
        <p:scale>
          <a:sx n="80" d="100"/>
          <a:sy n="80" d="100"/>
        </p:scale>
        <p:origin x="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2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Livestock in Yakima County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'all livestock'!$C$3:$C$4</c:f>
              <c:strCache>
                <c:ptCount val="2"/>
                <c:pt idx="0">
                  <c:v>Cattle and calves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'all livestock'!$A$5:$A$25</c:f>
              <c:numCache>
                <c:formatCode>General</c:formatCode>
                <c:ptCount val="21"/>
                <c:pt idx="0">
                  <c:v>1910</c:v>
                </c:pt>
                <c:pt idx="1">
                  <c:v>1920</c:v>
                </c:pt>
                <c:pt idx="2">
                  <c:v>1925</c:v>
                </c:pt>
                <c:pt idx="3">
                  <c:v>1930</c:v>
                </c:pt>
                <c:pt idx="4">
                  <c:v>1935</c:v>
                </c:pt>
                <c:pt idx="5">
                  <c:v>1940</c:v>
                </c:pt>
                <c:pt idx="6">
                  <c:v>1945</c:v>
                </c:pt>
                <c:pt idx="7">
                  <c:v>1950</c:v>
                </c:pt>
                <c:pt idx="8">
                  <c:v>1954</c:v>
                </c:pt>
                <c:pt idx="9">
                  <c:v>1959</c:v>
                </c:pt>
                <c:pt idx="10">
                  <c:v>1964</c:v>
                </c:pt>
                <c:pt idx="11">
                  <c:v>1969</c:v>
                </c:pt>
                <c:pt idx="12">
                  <c:v>1974</c:v>
                </c:pt>
                <c:pt idx="13">
                  <c:v>1978</c:v>
                </c:pt>
                <c:pt idx="14">
                  <c:v>1982</c:v>
                </c:pt>
                <c:pt idx="15">
                  <c:v>1987</c:v>
                </c:pt>
                <c:pt idx="16">
                  <c:v>1992</c:v>
                </c:pt>
                <c:pt idx="17">
                  <c:v>1997</c:v>
                </c:pt>
                <c:pt idx="18">
                  <c:v>2002</c:v>
                </c:pt>
                <c:pt idx="19">
                  <c:v>2007</c:v>
                </c:pt>
                <c:pt idx="20">
                  <c:v>2012</c:v>
                </c:pt>
              </c:numCache>
            </c:numRef>
          </c:xVal>
          <c:yVal>
            <c:numRef>
              <c:f>'all livestock'!$C$5:$C$25</c:f>
              <c:numCache>
                <c:formatCode>General</c:formatCode>
                <c:ptCount val="21"/>
                <c:pt idx="2">
                  <c:v>45403</c:v>
                </c:pt>
                <c:pt idx="3">
                  <c:v>38352</c:v>
                </c:pt>
                <c:pt idx="4">
                  <c:v>53943</c:v>
                </c:pt>
                <c:pt idx="5">
                  <c:v>56200</c:v>
                </c:pt>
                <c:pt idx="6">
                  <c:v>82797</c:v>
                </c:pt>
                <c:pt idx="7">
                  <c:v>90788</c:v>
                </c:pt>
                <c:pt idx="8">
                  <c:v>123456</c:v>
                </c:pt>
                <c:pt idx="9">
                  <c:v>131507</c:v>
                </c:pt>
                <c:pt idx="10">
                  <c:v>173421</c:v>
                </c:pt>
                <c:pt idx="11">
                  <c:v>147575</c:v>
                </c:pt>
                <c:pt idx="12">
                  <c:v>140791</c:v>
                </c:pt>
                <c:pt idx="13">
                  <c:v>157732</c:v>
                </c:pt>
                <c:pt idx="14">
                  <c:v>146687</c:v>
                </c:pt>
                <c:pt idx="15">
                  <c:v>183908</c:v>
                </c:pt>
                <c:pt idx="16">
                  <c:v>210679</c:v>
                </c:pt>
                <c:pt idx="17">
                  <c:v>191064</c:v>
                </c:pt>
                <c:pt idx="18">
                  <c:v>230275</c:v>
                </c:pt>
                <c:pt idx="19">
                  <c:v>212762</c:v>
                </c:pt>
                <c:pt idx="20">
                  <c:v>258663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'all livestock'!$E$3:$E$4</c:f>
              <c:strCache>
                <c:ptCount val="2"/>
                <c:pt idx="0">
                  <c:v>Milk cows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'all livestock'!$A$5:$A$25</c:f>
              <c:numCache>
                <c:formatCode>General</c:formatCode>
                <c:ptCount val="21"/>
                <c:pt idx="0">
                  <c:v>1910</c:v>
                </c:pt>
                <c:pt idx="1">
                  <c:v>1920</c:v>
                </c:pt>
                <c:pt idx="2">
                  <c:v>1925</c:v>
                </c:pt>
                <c:pt idx="3">
                  <c:v>1930</c:v>
                </c:pt>
                <c:pt idx="4">
                  <c:v>1935</c:v>
                </c:pt>
                <c:pt idx="5">
                  <c:v>1940</c:v>
                </c:pt>
                <c:pt idx="6">
                  <c:v>1945</c:v>
                </c:pt>
                <c:pt idx="7">
                  <c:v>1950</c:v>
                </c:pt>
                <c:pt idx="8">
                  <c:v>1954</c:v>
                </c:pt>
                <c:pt idx="9">
                  <c:v>1959</c:v>
                </c:pt>
                <c:pt idx="10">
                  <c:v>1964</c:v>
                </c:pt>
                <c:pt idx="11">
                  <c:v>1969</c:v>
                </c:pt>
                <c:pt idx="12">
                  <c:v>1974</c:v>
                </c:pt>
                <c:pt idx="13">
                  <c:v>1978</c:v>
                </c:pt>
                <c:pt idx="14">
                  <c:v>1982</c:v>
                </c:pt>
                <c:pt idx="15">
                  <c:v>1987</c:v>
                </c:pt>
                <c:pt idx="16">
                  <c:v>1992</c:v>
                </c:pt>
                <c:pt idx="17">
                  <c:v>1997</c:v>
                </c:pt>
                <c:pt idx="18">
                  <c:v>2002</c:v>
                </c:pt>
                <c:pt idx="19">
                  <c:v>2007</c:v>
                </c:pt>
                <c:pt idx="20">
                  <c:v>2012</c:v>
                </c:pt>
              </c:numCache>
            </c:numRef>
          </c:xVal>
          <c:yVal>
            <c:numRef>
              <c:f>'all livestock'!$E$5:$E$25</c:f>
              <c:numCache>
                <c:formatCode>General</c:formatCode>
                <c:ptCount val="21"/>
                <c:pt idx="2">
                  <c:v>18586</c:v>
                </c:pt>
                <c:pt idx="3">
                  <c:v>18760</c:v>
                </c:pt>
                <c:pt idx="4">
                  <c:v>21583</c:v>
                </c:pt>
                <c:pt idx="5">
                  <c:v>21574</c:v>
                </c:pt>
                <c:pt idx="7">
                  <c:v>18362</c:v>
                </c:pt>
                <c:pt idx="8">
                  <c:v>16882</c:v>
                </c:pt>
                <c:pt idx="9">
                  <c:v>12257</c:v>
                </c:pt>
                <c:pt idx="10">
                  <c:v>10158</c:v>
                </c:pt>
                <c:pt idx="11">
                  <c:v>7868</c:v>
                </c:pt>
                <c:pt idx="12">
                  <c:v>11080</c:v>
                </c:pt>
                <c:pt idx="13">
                  <c:v>14889</c:v>
                </c:pt>
                <c:pt idx="14">
                  <c:v>15735</c:v>
                </c:pt>
                <c:pt idx="15">
                  <c:v>25161</c:v>
                </c:pt>
                <c:pt idx="16">
                  <c:v>34703</c:v>
                </c:pt>
                <c:pt idx="17">
                  <c:v>51050</c:v>
                </c:pt>
                <c:pt idx="18">
                  <c:v>67343</c:v>
                </c:pt>
                <c:pt idx="19">
                  <c:v>89575</c:v>
                </c:pt>
                <c:pt idx="20">
                  <c:v>99532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17256"/>
        <c:axId val="389619216"/>
      </c:scatterChart>
      <c:scatterChart>
        <c:scatterStyle val="lineMarker"/>
        <c:varyColors val="0"/>
        <c:ser>
          <c:idx val="0"/>
          <c:order val="0"/>
          <c:tx>
            <c:strRef>
              <c:f>'all livestock'!$B$3:$B$4</c:f>
              <c:strCache>
                <c:ptCount val="2"/>
                <c:pt idx="0">
                  <c:v># farms, cattle and calves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'all livestock'!$A$5:$A$25</c:f>
              <c:numCache>
                <c:formatCode>General</c:formatCode>
                <c:ptCount val="21"/>
                <c:pt idx="0">
                  <c:v>1910</c:v>
                </c:pt>
                <c:pt idx="1">
                  <c:v>1920</c:v>
                </c:pt>
                <c:pt idx="2">
                  <c:v>1925</c:v>
                </c:pt>
                <c:pt idx="3">
                  <c:v>1930</c:v>
                </c:pt>
                <c:pt idx="4">
                  <c:v>1935</c:v>
                </c:pt>
                <c:pt idx="5">
                  <c:v>1940</c:v>
                </c:pt>
                <c:pt idx="6">
                  <c:v>1945</c:v>
                </c:pt>
                <c:pt idx="7">
                  <c:v>1950</c:v>
                </c:pt>
                <c:pt idx="8">
                  <c:v>1954</c:v>
                </c:pt>
                <c:pt idx="9">
                  <c:v>1959</c:v>
                </c:pt>
                <c:pt idx="10">
                  <c:v>1964</c:v>
                </c:pt>
                <c:pt idx="11">
                  <c:v>1969</c:v>
                </c:pt>
                <c:pt idx="12">
                  <c:v>1974</c:v>
                </c:pt>
                <c:pt idx="13">
                  <c:v>1978</c:v>
                </c:pt>
                <c:pt idx="14">
                  <c:v>1982</c:v>
                </c:pt>
                <c:pt idx="15">
                  <c:v>1987</c:v>
                </c:pt>
                <c:pt idx="16">
                  <c:v>1992</c:v>
                </c:pt>
                <c:pt idx="17">
                  <c:v>1997</c:v>
                </c:pt>
                <c:pt idx="18">
                  <c:v>2002</c:v>
                </c:pt>
                <c:pt idx="19">
                  <c:v>2007</c:v>
                </c:pt>
                <c:pt idx="20">
                  <c:v>2012</c:v>
                </c:pt>
              </c:numCache>
            </c:numRef>
          </c:xVal>
          <c:yVal>
            <c:numRef>
              <c:f>'all livestock'!$B$5:$B$25</c:f>
              <c:numCache>
                <c:formatCode>General</c:formatCode>
                <c:ptCount val="21"/>
                <c:pt idx="3">
                  <c:v>4339</c:v>
                </c:pt>
                <c:pt idx="4">
                  <c:v>5047</c:v>
                </c:pt>
                <c:pt idx="5">
                  <c:v>4711</c:v>
                </c:pt>
                <c:pt idx="6">
                  <c:v>4586</c:v>
                </c:pt>
                <c:pt idx="7">
                  <c:v>4003</c:v>
                </c:pt>
                <c:pt idx="8">
                  <c:v>3923</c:v>
                </c:pt>
                <c:pt idx="9">
                  <c:v>2872</c:v>
                </c:pt>
                <c:pt idx="10">
                  <c:v>2487</c:v>
                </c:pt>
                <c:pt idx="11">
                  <c:v>1602</c:v>
                </c:pt>
                <c:pt idx="12">
                  <c:v>1433</c:v>
                </c:pt>
                <c:pt idx="13">
                  <c:v>1445</c:v>
                </c:pt>
                <c:pt idx="14">
                  <c:v>1542</c:v>
                </c:pt>
                <c:pt idx="15">
                  <c:v>1230</c:v>
                </c:pt>
                <c:pt idx="16">
                  <c:v>1094</c:v>
                </c:pt>
                <c:pt idx="17">
                  <c:v>955</c:v>
                </c:pt>
                <c:pt idx="18">
                  <c:v>916</c:v>
                </c:pt>
                <c:pt idx="19">
                  <c:v>1009</c:v>
                </c:pt>
                <c:pt idx="20">
                  <c:v>978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'all livestock'!$D$3:$D$4</c:f>
              <c:strCache>
                <c:ptCount val="2"/>
                <c:pt idx="0">
                  <c:v># farms, milk cows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'all livestock'!$A$5:$A$25</c:f>
              <c:numCache>
                <c:formatCode>General</c:formatCode>
                <c:ptCount val="21"/>
                <c:pt idx="0">
                  <c:v>1910</c:v>
                </c:pt>
                <c:pt idx="1">
                  <c:v>1920</c:v>
                </c:pt>
                <c:pt idx="2">
                  <c:v>1925</c:v>
                </c:pt>
                <c:pt idx="3">
                  <c:v>1930</c:v>
                </c:pt>
                <c:pt idx="4">
                  <c:v>1935</c:v>
                </c:pt>
                <c:pt idx="5">
                  <c:v>1940</c:v>
                </c:pt>
                <c:pt idx="6">
                  <c:v>1945</c:v>
                </c:pt>
                <c:pt idx="7">
                  <c:v>1950</c:v>
                </c:pt>
                <c:pt idx="8">
                  <c:v>1954</c:v>
                </c:pt>
                <c:pt idx="9">
                  <c:v>1959</c:v>
                </c:pt>
                <c:pt idx="10">
                  <c:v>1964</c:v>
                </c:pt>
                <c:pt idx="11">
                  <c:v>1969</c:v>
                </c:pt>
                <c:pt idx="12">
                  <c:v>1974</c:v>
                </c:pt>
                <c:pt idx="13">
                  <c:v>1978</c:v>
                </c:pt>
                <c:pt idx="14">
                  <c:v>1982</c:v>
                </c:pt>
                <c:pt idx="15">
                  <c:v>1987</c:v>
                </c:pt>
                <c:pt idx="16">
                  <c:v>1992</c:v>
                </c:pt>
                <c:pt idx="17">
                  <c:v>1997</c:v>
                </c:pt>
                <c:pt idx="18">
                  <c:v>2002</c:v>
                </c:pt>
                <c:pt idx="19">
                  <c:v>2007</c:v>
                </c:pt>
                <c:pt idx="20">
                  <c:v>2012</c:v>
                </c:pt>
              </c:numCache>
            </c:numRef>
          </c:xVal>
          <c:yVal>
            <c:numRef>
              <c:f>'all livestock'!$D$5:$D$25</c:f>
              <c:numCache>
                <c:formatCode>General</c:formatCode>
                <c:ptCount val="21"/>
                <c:pt idx="3">
                  <c:v>4215</c:v>
                </c:pt>
                <c:pt idx="4">
                  <c:v>4871</c:v>
                </c:pt>
                <c:pt idx="5">
                  <c:v>4463</c:v>
                </c:pt>
                <c:pt idx="7">
                  <c:v>3485</c:v>
                </c:pt>
                <c:pt idx="8">
                  <c:v>2824</c:v>
                </c:pt>
                <c:pt idx="9">
                  <c:v>1684</c:v>
                </c:pt>
                <c:pt idx="10">
                  <c:v>866</c:v>
                </c:pt>
                <c:pt idx="11">
                  <c:v>301</c:v>
                </c:pt>
                <c:pt idx="12">
                  <c:v>275</c:v>
                </c:pt>
                <c:pt idx="13">
                  <c:v>215</c:v>
                </c:pt>
                <c:pt idx="14">
                  <c:v>193</c:v>
                </c:pt>
                <c:pt idx="15">
                  <c:v>137</c:v>
                </c:pt>
                <c:pt idx="16">
                  <c:v>118</c:v>
                </c:pt>
                <c:pt idx="17">
                  <c:v>111</c:v>
                </c:pt>
                <c:pt idx="18">
                  <c:v>101</c:v>
                </c:pt>
                <c:pt idx="19">
                  <c:v>101</c:v>
                </c:pt>
                <c:pt idx="20">
                  <c:v>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19608"/>
        <c:axId val="389617648"/>
      </c:scatterChart>
      <c:valAx>
        <c:axId val="389617256"/>
        <c:scaling>
          <c:orientation val="minMax"/>
          <c:max val="2020"/>
          <c:min val="19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619216"/>
        <c:crosses val="autoZero"/>
        <c:crossBetween val="midCat"/>
      </c:valAx>
      <c:valAx>
        <c:axId val="38961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chemeClr val="tx1"/>
                    </a:solidFill>
                  </a:rPr>
                  <a:t>Animals</a:t>
                </a:r>
                <a:r>
                  <a:rPr lang="en-US" sz="1000" baseline="0">
                    <a:solidFill>
                      <a:schemeClr val="tx1"/>
                    </a:solidFill>
                  </a:rPr>
                  <a:t> (cattle and calves or milk/dairy cows)</a:t>
                </a:r>
                <a:endParaRPr lang="en-US" sz="100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617256"/>
        <c:crosses val="autoZero"/>
        <c:crossBetween val="midCat"/>
      </c:valAx>
      <c:valAx>
        <c:axId val="3896176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Number of farms (cattle or dairy)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619608"/>
        <c:crosses val="max"/>
        <c:crossBetween val="midCat"/>
      </c:valAx>
      <c:valAx>
        <c:axId val="389619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617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99656153449561"/>
          <c:y val="0.89198568373900622"/>
          <c:w val="0.62357735312732476"/>
          <c:h val="8.9431271021765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E702C-8BE9-4193-9A91-45EDD30C2D2B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912E2-79D0-4C59-8857-8C8BB2BA2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7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12E2-79D0-4C59-8857-8C8BB2BA216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B9F-E13A-4FEA-A4B0-C0FFB6A0F7A4}" type="datetime2">
              <a:rPr lang="en-US" smtClean="0"/>
              <a:t>Wednesday, April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457200" y="1066800"/>
            <a:ext cx="830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457200" y="228600"/>
            <a:ext cx="830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2362200" y="228600"/>
            <a:ext cx="64008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Washington State Department of Agriculture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>
          <a:xfrm>
            <a:off x="2362200" y="228600"/>
            <a:ext cx="64008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Washington State Department of Agriculture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CB6C-BEC4-4650-9BCC-676114D3E780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B00C-2E4A-43EC-B273-97C82822DEE5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F240-9DCA-41B9-894C-7DABC4B0D138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8D3D-8DBB-4C15-8042-445E972A5C0B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E25F-6FF1-404E-9A40-1B80B78A4122}" type="datetime2">
              <a:rPr lang="en-US" smtClean="0"/>
              <a:t>Wednesday, April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Natural Resources Assessment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3F2B-4AFD-45A9-9AAD-24E10BB6C9E7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67B0-9B81-4EFA-95BB-DF6297BCDCCF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6AAA-C850-4BE0-9347-8E07265DA5C8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7D37-6CA7-4CB0-B2A3-49297B44BFD8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4590-109B-4746-957E-AAEE9789ABF3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83DE-F508-4C9F-8DCA-C7D187617DE6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Natural Resources Assessment Section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324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305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5ED3-3494-4AD2-8A25-82DD548D5D4F}" type="datetime2">
              <a:rPr lang="en-US" smtClean="0"/>
              <a:t>Wednesday, April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Natural Resources Assessment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F92E-ABC5-4639-888C-6848FF0E9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200" y="1066800"/>
            <a:ext cx="830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7200" y="228600"/>
            <a:ext cx="830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1" name="Picture 10" descr="WSDALogo-Color-NoText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7200" y="283153"/>
            <a:ext cx="1828800" cy="752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.wa.gov/PestFert/NatResourc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kmclain@agr.wa.gov" TargetMode="External"/><Relationship Id="rId2" Type="http://schemas.openxmlformats.org/officeDocument/2006/relationships/hyperlink" Target="mailto:jcowles@agr.wa.gov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cook@agr.wa.gov" TargetMode="External"/><Relationship Id="rId4" Type="http://schemas.openxmlformats.org/officeDocument/2006/relationships/hyperlink" Target="http://www.agr.wa.gov/PestFert/NatResources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6200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Estimated Nitrogen Available for Transport in the Lower Yakima Valley Groundwater Management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64008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Natural Resources Assessment Section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Washington State Department of Agriculture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hlinkClick r:id="rId3"/>
              </a:rPr>
              <a:t>http://www.agr.wa.gov/PestFert/NatResources/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248" y="6356350"/>
            <a:ext cx="20839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April 13,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Pens: Results and 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59545"/>
              </p:ext>
            </p:extLst>
          </p:nvPr>
        </p:nvGraphicFramePr>
        <p:xfrm>
          <a:off x="1295400" y="2133600"/>
          <a:ext cx="6652847" cy="3538584"/>
        </p:xfrm>
        <a:graphic>
          <a:graphicData uri="http://schemas.openxmlformats.org/drawingml/2006/table">
            <a:tbl>
              <a:tblPr firstRow="1" firstCol="1" bandRow="1"/>
              <a:tblGrid>
                <a:gridCol w="3427029"/>
                <a:gridCol w="1613986"/>
                <a:gridCol w="1611832"/>
              </a:tblGrid>
              <a:tr h="674334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Dairy CAFO pens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8170" algn="dec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1,597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Nondairy CAFO pens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8170" algn="dec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8170" algn="dec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(pens and compost)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8170" algn="dec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2,632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 and Compost: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Mielke</a:t>
            </a:r>
            <a:r>
              <a:rPr lang="en-US" b="1" dirty="0" smtClean="0"/>
              <a:t> et al. 1974, Miller et al. 2008, </a:t>
            </a:r>
          </a:p>
          <a:p>
            <a:pPr marL="0" indent="0" algn="ctr">
              <a:buNone/>
            </a:pPr>
            <a:r>
              <a:rPr lang="en-US" b="1" dirty="0" err="1" smtClean="0"/>
              <a:t>Vaillant</a:t>
            </a:r>
            <a:r>
              <a:rPr lang="en-US" b="1" dirty="0" smtClean="0"/>
              <a:t> et al. 2009</a:t>
            </a:r>
          </a:p>
          <a:p>
            <a:r>
              <a:rPr lang="en-US" dirty="0" smtClean="0"/>
              <a:t>Manure-soil interface layer forms through microbial action and compaction</a:t>
            </a:r>
          </a:p>
          <a:p>
            <a:r>
              <a:rPr lang="en-US" dirty="0" smtClean="0"/>
              <a:t>Inhibits infiltration</a:t>
            </a:r>
          </a:p>
          <a:p>
            <a:r>
              <a:rPr lang="en-US" dirty="0" smtClean="0"/>
              <a:t>Contaminant concentrations elevated in soil beneath feedlots</a:t>
            </a:r>
          </a:p>
          <a:p>
            <a:r>
              <a:rPr lang="en-US" dirty="0" smtClean="0"/>
              <a:t>Maintenance and surface conditions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 and Compost: Calculations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Literature information: rate of N loss through pen surface</a:t>
            </a:r>
            <a:endParaRPr lang="en-US" dirty="0"/>
          </a:p>
          <a:p>
            <a:r>
              <a:rPr lang="en-US" dirty="0" smtClean="0"/>
              <a:t>Local information: pen locations, outlines, acreage, and categorization</a:t>
            </a:r>
          </a:p>
          <a:p>
            <a:r>
              <a:rPr lang="en-US" dirty="0" smtClean="0"/>
              <a:t>These rates account for atmospheric deposition</a:t>
            </a:r>
          </a:p>
          <a:p>
            <a:r>
              <a:rPr lang="en-US" dirty="0" smtClean="0"/>
              <a:t>No calculation: N storage, N emission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 and Compost: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Low: 75 kg N/ha-</a:t>
            </a:r>
            <a:r>
              <a:rPr lang="en-US" b="1" dirty="0" err="1" smtClean="0"/>
              <a:t>yr</a:t>
            </a:r>
            <a:r>
              <a:rPr lang="en-US" b="1" dirty="0" smtClean="0"/>
              <a:t> (67 </a:t>
            </a:r>
            <a:r>
              <a:rPr lang="en-US" b="1" dirty="0" err="1" smtClean="0"/>
              <a:t>lb</a:t>
            </a:r>
            <a:r>
              <a:rPr lang="en-US" b="1" dirty="0" smtClean="0"/>
              <a:t> N/ac-</a:t>
            </a:r>
            <a:r>
              <a:rPr lang="en-US" b="1" dirty="0" err="1" smtClean="0"/>
              <a:t>yr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Tulare Lake Basin (similar meteorological conditions to Yakima GWMA)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High: 1,000 kg N/ha-</a:t>
            </a:r>
            <a:r>
              <a:rPr lang="en-US" b="1" dirty="0" err="1" smtClean="0"/>
              <a:t>yr</a:t>
            </a:r>
            <a:r>
              <a:rPr lang="en-US" b="1" dirty="0" smtClean="0"/>
              <a:t> (892 </a:t>
            </a:r>
            <a:r>
              <a:rPr lang="en-US" b="1" dirty="0" err="1" smtClean="0"/>
              <a:t>lb</a:t>
            </a:r>
            <a:r>
              <a:rPr lang="en-US" b="1" dirty="0" smtClean="0"/>
              <a:t> N/ac-</a:t>
            </a:r>
            <a:r>
              <a:rPr lang="en-US" b="1" dirty="0" err="1" smtClean="0"/>
              <a:t>yr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Tulare Lake Basin, Salinas Valley, San Joaquin Valley, Kansas (variety of meteorological conditions)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800" i="1" dirty="0" smtClean="0"/>
              <a:t>“For the TLB…the upper bound is likely a conservatively high value and likely to significantly exceed actual loading rates, perhaps by as much as one order of magnitude.”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dirty="0" err="1" smtClean="0"/>
              <a:t>Viers</a:t>
            </a:r>
            <a:r>
              <a:rPr lang="en-US" sz="2800" dirty="0" smtClean="0"/>
              <a:t> et al., p </a:t>
            </a:r>
            <a:r>
              <a:rPr lang="en-US" sz="2800" dirty="0" smtClean="0"/>
              <a:t>142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Pens: Results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-152400" y="1219200"/>
                <a:ext cx="9448800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𝑎𝑐𝑟𝑒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𝑦𝑒𝑎𝑟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𝑃𝑒𝑛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𝑎𝑐𝑟𝑒𝑎𝑔𝑒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𝑎𝑐𝑟𝑒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𝐸𝑠𝑡𝑖𝑚𝑎𝑡𝑒𝑑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𝑦𝑒𝑎𝑟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219200"/>
                <a:ext cx="9448800" cy="14754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0596"/>
              </p:ext>
            </p:extLst>
          </p:nvPr>
        </p:nvGraphicFramePr>
        <p:xfrm>
          <a:off x="2057400" y="2900341"/>
          <a:ext cx="5448302" cy="3456009"/>
        </p:xfrm>
        <a:graphic>
          <a:graphicData uri="http://schemas.openxmlformats.org/drawingml/2006/table">
            <a:tbl>
              <a:tblPr firstRow="1" firstCol="1" bandRow="1"/>
              <a:tblGrid>
                <a:gridCol w="2781302"/>
                <a:gridCol w="1371600"/>
                <a:gridCol w="1295400"/>
              </a:tblGrid>
              <a:tr h="1142577">
                <a:tc>
                  <a:txBody>
                    <a:bodyPr/>
                    <a:lstStyle/>
                    <a:p>
                      <a:endParaRPr lang="en-US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N/ac-</a:t>
                      </a:r>
                      <a:r>
                        <a:rPr lang="en-US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 N/</a:t>
                      </a:r>
                      <a:r>
                        <a:rPr lang="en-US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rate </a:t>
                      </a:r>
                      <a:endParaRPr lang="en-US" sz="2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Viers</a:t>
                      </a: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2012)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dec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rate (average)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dec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</a:t>
                      </a:r>
                      <a:endParaRPr lang="en-US" sz="2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rate </a:t>
                      </a:r>
                      <a:endParaRPr lang="en-US" sz="2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Viers</a:t>
                      </a: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2012)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dec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dec"/>
                        </a:tabLs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identification: Google Earth, 2013 USDA </a:t>
            </a:r>
            <a:r>
              <a:rPr lang="en-US" dirty="0" smtClean="0"/>
              <a:t>NAIP</a:t>
            </a:r>
          </a:p>
          <a:p>
            <a:r>
              <a:rPr lang="en-US" dirty="0" smtClean="0"/>
              <a:t>Categorized by use (lagoon </a:t>
            </a:r>
            <a:r>
              <a:rPr lang="en-US" dirty="0" err="1" smtClean="0"/>
              <a:t>vs</a:t>
            </a:r>
            <a:r>
              <a:rPr lang="en-US" dirty="0" smtClean="0"/>
              <a:t> pond) (NRAS and DNMP)</a:t>
            </a:r>
          </a:p>
          <a:p>
            <a:r>
              <a:rPr lang="en-US" dirty="0" smtClean="0"/>
              <a:t>QA (10%) </a:t>
            </a:r>
            <a:r>
              <a:rPr lang="en-US" dirty="0"/>
              <a:t>and </a:t>
            </a:r>
            <a:r>
              <a:rPr lang="en-US" dirty="0" smtClean="0"/>
              <a:t>comparison with DNMP lagoon assessment data</a:t>
            </a:r>
            <a:endParaRPr lang="en-US" dirty="0"/>
          </a:p>
          <a:p>
            <a:r>
              <a:rPr lang="en-US" dirty="0"/>
              <a:t>GIS, file </a:t>
            </a:r>
            <a:r>
              <a:rPr lang="en-US" dirty="0" err="1"/>
              <a:t>geodatabase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ocation</a:t>
            </a:r>
            <a:r>
              <a:rPr lang="en-US" dirty="0"/>
              <a:t>, </a:t>
            </a:r>
            <a:r>
              <a:rPr lang="en-US" dirty="0" smtClean="0"/>
              <a:t>classification, outline</a:t>
            </a:r>
            <a:r>
              <a:rPr lang="en-US" dirty="0"/>
              <a:t>, </a:t>
            </a:r>
            <a:r>
              <a:rPr lang="en-US" dirty="0" smtClean="0"/>
              <a:t>area, </a:t>
            </a:r>
            <a:r>
              <a:rPr lang="en-US" dirty="0" smtClean="0"/>
              <a:t>dimensions, calculation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35175"/>
            <a:ext cx="7696200" cy="3352800"/>
          </a:xfrm>
        </p:spPr>
        <p:txBody>
          <a:bodyPr>
            <a:normAutofit/>
          </a:bodyPr>
          <a:lstStyle/>
          <a:p>
            <a:r>
              <a:rPr lang="en-US" dirty="0"/>
              <a:t>Lagoon: </a:t>
            </a:r>
            <a:r>
              <a:rPr lang="en-US" dirty="0" smtClean="0"/>
              <a:t>Impoundment </a:t>
            </a:r>
            <a:r>
              <a:rPr lang="en-US" dirty="0"/>
              <a:t>primarily used for storing </a:t>
            </a:r>
            <a:r>
              <a:rPr lang="en-US" dirty="0" smtClean="0"/>
              <a:t>manure</a:t>
            </a:r>
          </a:p>
          <a:p>
            <a:r>
              <a:rPr lang="en-US" dirty="0" smtClean="0"/>
              <a:t>No f</a:t>
            </a:r>
            <a:r>
              <a:rPr lang="en-US" dirty="0" smtClean="0"/>
              <a:t>urther </a:t>
            </a:r>
            <a:r>
              <a:rPr lang="en-US" dirty="0" smtClean="0"/>
              <a:t>categorization (lagoon, settling basin, settling pond, irrigation pond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 smtClean="0"/>
              <a:t>calculation of storage, no condition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Darcy’s Law: </a:t>
            </a:r>
            <a:r>
              <a:rPr lang="en-US" dirty="0" smtClean="0"/>
              <a:t>describes fluid flow through porous media</a:t>
            </a:r>
          </a:p>
          <a:p>
            <a:r>
              <a:rPr lang="en-US" dirty="0" smtClean="0"/>
              <a:t>Literature information (liner permeability and thickness)</a:t>
            </a:r>
          </a:p>
          <a:p>
            <a:r>
              <a:rPr lang="en-US" dirty="0" smtClean="0"/>
              <a:t>Local information (dimensions, nitrogen concentration)</a:t>
            </a:r>
          </a:p>
          <a:p>
            <a:r>
              <a:rPr lang="en-US" dirty="0"/>
              <a:t>A</a:t>
            </a:r>
            <a:r>
              <a:rPr lang="en-US" dirty="0" smtClean="0"/>
              <a:t>mount of nitrogen expected to pass through liner</a:t>
            </a:r>
          </a:p>
          <a:p>
            <a:r>
              <a:rPr lang="en-US" dirty="0" smtClean="0"/>
              <a:t>Transport and fate of nitrogen through soil profile not evaluated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Methodology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7531" y="1828800"/>
                <a:ext cx="8375469" cy="4267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N loss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∗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sz="2600" dirty="0" smtClean="0"/>
                  <a:t>C = Nitrogen concentration (1053 mg N/L)</a:t>
                </a:r>
              </a:p>
              <a:p>
                <a:pPr marL="457200" lvl="1" indent="0" algn="ctr">
                  <a:buNone/>
                </a:pPr>
                <a:r>
                  <a:rPr lang="en-US" sz="2600" dirty="0" smtClean="0"/>
                  <a:t>Q </a:t>
                </a:r>
                <a:r>
                  <a:rPr lang="en-US" sz="2600" dirty="0"/>
                  <a:t>= </a:t>
                </a:r>
                <a:r>
                  <a:rPr lang="en-US" sz="2600" dirty="0" smtClean="0"/>
                  <a:t>calculated </a:t>
                </a:r>
                <a:r>
                  <a:rPr lang="en-US" sz="2600" dirty="0"/>
                  <a:t>volumetric flow </a:t>
                </a:r>
                <a:r>
                  <a:rPr lang="en-US" sz="2600" dirty="0" smtClean="0"/>
                  <a:t>rate</a:t>
                </a:r>
                <a:endParaRPr lang="en-US" sz="2600" dirty="0"/>
              </a:p>
              <a:p>
                <a:pPr marL="457200" lvl="1" indent="0" algn="ctr">
                  <a:buNone/>
                </a:pPr>
                <a:r>
                  <a:rPr lang="en-US" sz="2600" dirty="0" smtClean="0"/>
                  <a:t>k </a:t>
                </a:r>
                <a:r>
                  <a:rPr lang="en-US" sz="2600" dirty="0"/>
                  <a:t>= coefficient of permeability </a:t>
                </a:r>
                <a:r>
                  <a:rPr lang="en-US" sz="2600" dirty="0" smtClean="0"/>
                  <a:t>(1x10</a:t>
                </a:r>
                <a:r>
                  <a:rPr lang="en-US" sz="2600" baseline="30000" dirty="0" smtClean="0"/>
                  <a:t>-7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or 1x10</a:t>
                </a:r>
                <a:r>
                  <a:rPr lang="en-US" sz="2600" baseline="30000" dirty="0"/>
                  <a:t>-6</a:t>
                </a:r>
                <a:r>
                  <a:rPr lang="en-US" sz="2600" dirty="0"/>
                  <a:t> cm/s</a:t>
                </a:r>
                <a:r>
                  <a:rPr lang="en-US" sz="2600" dirty="0" smtClean="0"/>
                  <a:t>)</a:t>
                </a:r>
                <a:endParaRPr lang="en-US" sz="2600" dirty="0"/>
              </a:p>
              <a:p>
                <a:pPr marL="457200" lvl="1" indent="0" algn="ctr">
                  <a:buNone/>
                </a:pPr>
                <a:r>
                  <a:rPr lang="en-US" sz="2600" dirty="0" smtClean="0"/>
                  <a:t>d </a:t>
                </a:r>
                <a:r>
                  <a:rPr lang="en-US" sz="2600" dirty="0"/>
                  <a:t>= thickness of </a:t>
                </a:r>
                <a:r>
                  <a:rPr lang="en-US" sz="2600" dirty="0" smtClean="0"/>
                  <a:t>liner </a:t>
                </a:r>
                <a:r>
                  <a:rPr lang="en-US" sz="2600" dirty="0" smtClean="0"/>
                  <a:t>(1 </a:t>
                </a:r>
                <a:r>
                  <a:rPr lang="en-US" sz="2600" dirty="0"/>
                  <a:t>foot</a:t>
                </a:r>
                <a:r>
                  <a:rPr lang="en-US" sz="2600" dirty="0" smtClean="0"/>
                  <a:t>)</a:t>
                </a:r>
                <a:endParaRPr lang="en-US" sz="2600" dirty="0"/>
              </a:p>
              <a:p>
                <a:pPr marL="457200" lvl="1" indent="0" algn="ctr">
                  <a:buNone/>
                </a:pPr>
                <a:r>
                  <a:rPr lang="en-US" sz="2600" dirty="0" smtClean="0"/>
                  <a:t>H </a:t>
                </a:r>
                <a:r>
                  <a:rPr lang="en-US" sz="2600" dirty="0"/>
                  <a:t>= </a:t>
                </a:r>
                <a:r>
                  <a:rPr lang="en-US" sz="2600" dirty="0" smtClean="0"/>
                  <a:t>liquid depth</a:t>
                </a:r>
                <a:endParaRPr lang="en-US" sz="2600" dirty="0"/>
              </a:p>
              <a:p>
                <a:pPr marL="457200" lvl="1" indent="0" algn="ctr">
                  <a:buNone/>
                </a:pPr>
                <a:r>
                  <a:rPr lang="en-US" sz="2600" dirty="0" smtClean="0"/>
                  <a:t>A </a:t>
                </a:r>
                <a:r>
                  <a:rPr lang="en-US" sz="2600" dirty="0"/>
                  <a:t>= lagoon </a:t>
                </a:r>
                <a:r>
                  <a:rPr lang="en-US" sz="2600" dirty="0" smtClean="0"/>
                  <a:t>surface area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531" y="1828800"/>
                <a:ext cx="8375469" cy="4267200"/>
              </a:xfrm>
              <a:blipFill rotWithShape="0">
                <a:blip r:embed="rId2"/>
                <a:stretch>
                  <a:fillRect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Lagoons: Nitrogen Concentration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495800"/>
          </a:xfrm>
        </p:spPr>
        <p:txBody>
          <a:bodyPr/>
          <a:lstStyle/>
          <a:p>
            <a:r>
              <a:rPr lang="en-US" dirty="0" smtClean="0"/>
              <a:t>EPA sampling in 2010</a:t>
            </a:r>
          </a:p>
          <a:p>
            <a:pPr lvl="1"/>
            <a:r>
              <a:rPr lang="en-US" dirty="0" smtClean="0"/>
              <a:t>15 samples from 5 dairies</a:t>
            </a:r>
          </a:p>
          <a:p>
            <a:pPr lvl="1"/>
            <a:r>
              <a:rPr lang="en-US" dirty="0" smtClean="0"/>
              <a:t>1 inflow and 2 outflow at each dairy</a:t>
            </a:r>
          </a:p>
          <a:p>
            <a:pPr lvl="1"/>
            <a:r>
              <a:rPr lang="en-US" dirty="0" smtClean="0"/>
              <a:t>290-1,800 mg N/L, mean 1,212 mg N/L</a:t>
            </a:r>
          </a:p>
          <a:p>
            <a:r>
              <a:rPr lang="en-US" dirty="0" smtClean="0"/>
              <a:t>South Yakima Conservation District</a:t>
            </a:r>
          </a:p>
          <a:p>
            <a:pPr lvl="1"/>
            <a:r>
              <a:rPr lang="en-US" dirty="0" smtClean="0"/>
              <a:t>Data voluntarily provided by producers</a:t>
            </a:r>
          </a:p>
          <a:p>
            <a:pPr lvl="1"/>
            <a:r>
              <a:rPr lang="en-US" dirty="0" smtClean="0"/>
              <a:t>23 test results provided, estimated 15-20 dairies</a:t>
            </a:r>
          </a:p>
          <a:p>
            <a:pPr lvl="1"/>
            <a:r>
              <a:rPr lang="en-US" dirty="0" smtClean="0"/>
              <a:t>180-3,624 </a:t>
            </a:r>
            <a:r>
              <a:rPr lang="en-US" dirty="0" smtClean="0"/>
              <a:t>mg N/L, mean 949 mg N/L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934200" cy="4191000"/>
          </a:xfrm>
        </p:spPr>
        <p:txBody>
          <a:bodyPr/>
          <a:lstStyle/>
          <a:p>
            <a:r>
              <a:rPr lang="en-US" dirty="0" smtClean="0"/>
              <a:t>CAFO</a:t>
            </a:r>
          </a:p>
          <a:p>
            <a:r>
              <a:rPr lang="en-US" dirty="0" smtClean="0"/>
              <a:t>Irrigated Ag</a:t>
            </a:r>
          </a:p>
          <a:p>
            <a:r>
              <a:rPr lang="en-US" dirty="0" smtClean="0"/>
              <a:t>Residential </a:t>
            </a:r>
            <a:r>
              <a:rPr lang="en-US" dirty="0" smtClean="0"/>
              <a:t>Commercial Industrial and Municipal (</a:t>
            </a:r>
            <a:r>
              <a:rPr lang="en-US" dirty="0" smtClean="0"/>
              <a:t>RCIM)</a:t>
            </a:r>
          </a:p>
          <a:p>
            <a:r>
              <a:rPr lang="en-US" dirty="0" smtClean="0"/>
              <a:t>Atmospheric </a:t>
            </a:r>
            <a:r>
              <a:rPr lang="en-US" dirty="0" smtClean="0"/>
              <a:t>Deposition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r>
              <a:rPr lang="en-US" dirty="0" smtClean="0"/>
              <a:t>Next Steps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Nitrogen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Combined set: 38 results with mean of 1,053 mg N/L</a:t>
            </a:r>
          </a:p>
          <a:p>
            <a:r>
              <a:rPr lang="en-US" dirty="0" smtClean="0"/>
              <a:t>Higher than literature values</a:t>
            </a:r>
          </a:p>
          <a:p>
            <a:r>
              <a:rPr lang="en-US" dirty="0" smtClean="0"/>
              <a:t>These testing results would account for atmospheric nitrogen deposition</a:t>
            </a:r>
          </a:p>
          <a:p>
            <a:r>
              <a:rPr lang="en-US" dirty="0" smtClean="0"/>
              <a:t>No adjustment for N loss to atmosphere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Nitrogen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0841"/>
            <a:ext cx="6248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Campbell Mathews et al. 2011, </a:t>
            </a:r>
            <a:r>
              <a:rPr lang="en-US" b="1" dirty="0" err="1" smtClean="0"/>
              <a:t>Pettygrove</a:t>
            </a:r>
            <a:r>
              <a:rPr lang="en-US" b="1" dirty="0" smtClean="0"/>
              <a:t> et al. 2010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47-2,420 </a:t>
            </a:r>
            <a:r>
              <a:rPr lang="en-US" dirty="0"/>
              <a:t>mg TKN/L, mean 570 mg TKN/L</a:t>
            </a:r>
          </a:p>
          <a:p>
            <a:r>
              <a:rPr lang="en-US" dirty="0"/>
              <a:t>165-465 mg N/L</a:t>
            </a:r>
          </a:p>
          <a:p>
            <a:r>
              <a:rPr lang="en-US" dirty="0"/>
              <a:t>670 mg TKN/L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Liner Permeability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NRCS requirements are based on specific discharge rates</a:t>
            </a:r>
          </a:p>
          <a:p>
            <a:r>
              <a:rPr lang="en-US" dirty="0"/>
              <a:t>H</a:t>
            </a:r>
            <a:r>
              <a:rPr lang="en-US" dirty="0" smtClean="0"/>
              <a:t>istorically used permeability: 1 x 10</a:t>
            </a:r>
            <a:r>
              <a:rPr lang="en-US" baseline="30000" dirty="0" smtClean="0"/>
              <a:t>-6</a:t>
            </a:r>
            <a:r>
              <a:rPr lang="en-US" dirty="0" smtClean="0"/>
              <a:t> cm/s</a:t>
            </a:r>
          </a:p>
          <a:p>
            <a:r>
              <a:rPr lang="en-US" dirty="0" smtClean="0"/>
              <a:t>Additional reduction from manure sealing assumed: </a:t>
            </a:r>
            <a:r>
              <a:rPr lang="en-US" dirty="0"/>
              <a:t>1 x </a:t>
            </a:r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cm/s</a:t>
            </a:r>
          </a:p>
          <a:p>
            <a:r>
              <a:rPr lang="en-US" dirty="0" smtClean="0"/>
              <a:t>Discussed with GWMA workgroups in 2015</a:t>
            </a:r>
            <a:endParaRPr lang="en-US" dirty="0"/>
          </a:p>
          <a:p>
            <a:r>
              <a:rPr lang="en-US" dirty="0" smtClean="0"/>
              <a:t>Rates similar to experimental values (Ham 2002 permeability of 1.8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cm/s)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Liner Permeability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53340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Ham 2002</a:t>
            </a:r>
            <a:endParaRPr lang="en-US" dirty="0" smtClean="0"/>
          </a:p>
          <a:p>
            <a:r>
              <a:rPr lang="en-US" dirty="0" smtClean="0"/>
              <a:t>Seepage from 20 lagoons</a:t>
            </a:r>
          </a:p>
          <a:p>
            <a:pPr lvl="1"/>
            <a:r>
              <a:rPr lang="en-US" dirty="0" smtClean="0"/>
              <a:t>14 swine, 5 feedlot, 1 dairy</a:t>
            </a:r>
          </a:p>
          <a:p>
            <a:r>
              <a:rPr lang="en-US" dirty="0" smtClean="0"/>
              <a:t>Range 0.2-2.4 mm/day</a:t>
            </a:r>
          </a:p>
          <a:p>
            <a:r>
              <a:rPr lang="en-US" dirty="0" smtClean="0"/>
              <a:t>Mean 1.1 mm/day</a:t>
            </a:r>
          </a:p>
          <a:p>
            <a:r>
              <a:rPr lang="en-US" dirty="0" smtClean="0"/>
              <a:t>Permeability: 1.8x10</a:t>
            </a:r>
            <a:r>
              <a:rPr lang="en-US" baseline="30000" dirty="0" smtClean="0"/>
              <a:t>-7</a:t>
            </a:r>
            <a:r>
              <a:rPr lang="en-US" dirty="0" smtClean="0"/>
              <a:t> cm/s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Liner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239000" cy="3276600"/>
          </a:xfrm>
        </p:spPr>
        <p:txBody>
          <a:bodyPr/>
          <a:lstStyle/>
          <a:p>
            <a:r>
              <a:rPr lang="en-US" dirty="0" smtClean="0"/>
              <a:t>NRCS standards based on depth</a:t>
            </a:r>
          </a:p>
          <a:p>
            <a:r>
              <a:rPr lang="en-US" dirty="0" smtClean="0"/>
              <a:t>16 feet or less = 1 foot liner thickness</a:t>
            </a:r>
          </a:p>
          <a:p>
            <a:r>
              <a:rPr lang="en-US" dirty="0" smtClean="0"/>
              <a:t>Average depth in GWMA 11.3 feet</a:t>
            </a:r>
          </a:p>
          <a:p>
            <a:r>
              <a:rPr lang="en-US" dirty="0" smtClean="0"/>
              <a:t>Standard of 1 foot used</a:t>
            </a:r>
          </a:p>
          <a:p>
            <a:r>
              <a:rPr lang="en-US" dirty="0" smtClean="0"/>
              <a:t>Consistent with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02" y="2057400"/>
            <a:ext cx="7750629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individual design depth if known</a:t>
            </a:r>
          </a:p>
          <a:p>
            <a:pPr lvl="1"/>
            <a:r>
              <a:rPr lang="en-US" dirty="0" smtClean="0"/>
              <a:t>average design depth (11.3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Percent capacity: 43%</a:t>
            </a:r>
          </a:p>
          <a:p>
            <a:pPr lvl="1"/>
            <a:r>
              <a:rPr lang="en-US" dirty="0" smtClean="0"/>
              <a:t>Based on DNMP lagoon assessment data</a:t>
            </a:r>
          </a:p>
          <a:p>
            <a:r>
              <a:rPr lang="en-US" dirty="0" smtClean="0"/>
              <a:t>Depth adjusted to 43% of design depth or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305800" cy="3505200"/>
          </a:xfrm>
        </p:spPr>
        <p:txBody>
          <a:bodyPr/>
          <a:lstStyle/>
          <a:p>
            <a:r>
              <a:rPr lang="en-US" dirty="0" smtClean="0"/>
              <a:t>Design dimensions if known</a:t>
            </a:r>
          </a:p>
          <a:p>
            <a:r>
              <a:rPr lang="en-US" dirty="0" smtClean="0"/>
              <a:t>Aerial imagery (length x width)</a:t>
            </a:r>
          </a:p>
          <a:p>
            <a:r>
              <a:rPr lang="en-US" dirty="0" smtClean="0"/>
              <a:t>Polygon area (DNMP assessment)</a:t>
            </a:r>
          </a:p>
          <a:p>
            <a:r>
              <a:rPr lang="en-US" dirty="0" smtClean="0"/>
              <a:t>Surface area adjusted to 73% of design surface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30212"/>
              </p:ext>
            </p:extLst>
          </p:nvPr>
        </p:nvGraphicFramePr>
        <p:xfrm>
          <a:off x="1828800" y="2590800"/>
          <a:ext cx="5928767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1676400"/>
                <a:gridCol w="2057400"/>
                <a:gridCol w="2194967"/>
              </a:tblGrid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563245" algn="dec"/>
                        </a:tabLs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Loss </a:t>
                      </a:r>
                    </a:p>
                    <a:p>
                      <a:pPr algn="ctr">
                        <a:spcBef>
                          <a:spcPts val="0"/>
                        </a:spcBef>
                        <a:tabLst>
                          <a:tab pos="563245" algn="dec"/>
                        </a:tabLs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N/ac-year)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727075" algn="dec"/>
                        </a:tabLs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loss </a:t>
                      </a:r>
                    </a:p>
                    <a:p>
                      <a:pPr algn="ctr">
                        <a:spcBef>
                          <a:spcPts val="0"/>
                        </a:spcBef>
                        <a:tabLst>
                          <a:tab pos="727075" algn="dec"/>
                        </a:tabLs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(ton N/year)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563245" algn="dec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1,354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727075" algn="dec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563245" algn="dec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7,448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727075" algn="dec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563245" algn="dec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13,542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727075" algn="dec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1,421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Lagoons: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Viers</a:t>
            </a:r>
            <a:r>
              <a:rPr lang="en-US" b="1" dirty="0" smtClean="0"/>
              <a:t> et al, 2012</a:t>
            </a:r>
          </a:p>
          <a:p>
            <a:pPr marL="0" indent="0" algn="ctr">
              <a:buNone/>
            </a:pPr>
            <a:r>
              <a:rPr lang="en-US" dirty="0" smtClean="0"/>
              <a:t>141-1,407 </a:t>
            </a:r>
            <a:r>
              <a:rPr lang="en-US" dirty="0" err="1" smtClean="0"/>
              <a:t>lb</a:t>
            </a:r>
            <a:r>
              <a:rPr lang="en-US" dirty="0" smtClean="0"/>
              <a:t> N/ac-</a:t>
            </a:r>
            <a:r>
              <a:rPr lang="en-US" dirty="0" err="1" smtClean="0"/>
              <a:t>yr</a:t>
            </a:r>
            <a:r>
              <a:rPr lang="en-US" dirty="0" smtClean="0"/>
              <a:t> (UC Davis)</a:t>
            </a:r>
          </a:p>
          <a:p>
            <a:pPr marL="0" indent="0" algn="ctr">
              <a:buNone/>
            </a:pPr>
            <a:r>
              <a:rPr lang="en-US" dirty="0" err="1" smtClean="0"/>
              <a:t>vs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1,354-13,542 </a:t>
            </a:r>
            <a:r>
              <a:rPr lang="en-US" dirty="0" err="1" smtClean="0"/>
              <a:t>lb</a:t>
            </a:r>
            <a:r>
              <a:rPr lang="en-US" dirty="0" smtClean="0"/>
              <a:t> N/ac-</a:t>
            </a:r>
            <a:r>
              <a:rPr lang="en-US" dirty="0" err="1" smtClean="0"/>
              <a:t>yr</a:t>
            </a:r>
            <a:r>
              <a:rPr lang="en-US" dirty="0" smtClean="0"/>
              <a:t> (WSDA)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Lagoon nitrogen concentration (500 mg </a:t>
            </a:r>
            <a:r>
              <a:rPr lang="en-US" dirty="0" smtClean="0"/>
              <a:t>N/L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Loading </a:t>
            </a:r>
            <a:r>
              <a:rPr lang="en-US" dirty="0" err="1" smtClean="0"/>
              <a:t>vs</a:t>
            </a:r>
            <a:r>
              <a:rPr lang="en-US" dirty="0" smtClean="0"/>
              <a:t> N available</a:t>
            </a:r>
          </a:p>
          <a:p>
            <a:r>
              <a:rPr lang="en-US" dirty="0" smtClean="0"/>
              <a:t>Experimentally </a:t>
            </a:r>
            <a:r>
              <a:rPr lang="en-US" dirty="0" smtClean="0"/>
              <a:t>determined rates (UC Davis)</a:t>
            </a:r>
          </a:p>
          <a:p>
            <a:r>
              <a:rPr lang="en-US" dirty="0" smtClean="0"/>
              <a:t>Theoretical model (WSDA)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CAFO Conclusions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075"/>
            <a:ext cx="8305800" cy="3429000"/>
          </a:xfrm>
        </p:spPr>
        <p:txBody>
          <a:bodyPr/>
          <a:lstStyle/>
          <a:p>
            <a:r>
              <a:rPr lang="en-US" dirty="0" smtClean="0"/>
              <a:t>Improvements to estimate</a:t>
            </a:r>
          </a:p>
          <a:p>
            <a:pPr lvl="1"/>
            <a:r>
              <a:rPr lang="en-US" dirty="0" smtClean="0"/>
              <a:t>Measured lagoon seepage rates in GWMA</a:t>
            </a:r>
          </a:p>
          <a:p>
            <a:pPr lvl="1"/>
            <a:r>
              <a:rPr lang="en-US" dirty="0" smtClean="0"/>
              <a:t>Statistical sampling of total nitrogen concentrations in lagoons and soil nitrogen concentrations below pens</a:t>
            </a:r>
          </a:p>
          <a:p>
            <a:r>
              <a:rPr lang="en-US" dirty="0" smtClean="0"/>
              <a:t>Maintenance and inspection of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819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CONCENTRATED ANIMAL FEEDING OPERATIONS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38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IRRIGATED AGRICULTURE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2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intended to evaluate individual farming operations</a:t>
            </a:r>
          </a:p>
          <a:p>
            <a:r>
              <a:rPr lang="en-US" dirty="0" smtClean="0"/>
              <a:t>Growers not required to share fertilizer or soil amendment information</a:t>
            </a:r>
          </a:p>
          <a:p>
            <a:r>
              <a:rPr lang="en-US" dirty="0" smtClean="0"/>
              <a:t>Crop specific irrigation practices are not directly involved in mass balance calculations</a:t>
            </a:r>
          </a:p>
          <a:p>
            <a:r>
              <a:rPr lang="en-US" dirty="0" smtClean="0"/>
              <a:t>Nitrogen concentrations of recirculated irrigation water not available</a:t>
            </a:r>
          </a:p>
          <a:p>
            <a:r>
              <a:rPr lang="en-US" dirty="0" smtClean="0"/>
              <a:t>Timing of fertilizers applications, plant uptake, irrigation, and crop residue not incorporated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429000"/>
          </a:xfrm>
        </p:spPr>
        <p:txBody>
          <a:bodyPr/>
          <a:lstStyle/>
          <a:p>
            <a:r>
              <a:rPr lang="en-US" dirty="0" smtClean="0"/>
              <a:t>Benefits of nitrogen-fixing cover crops not included</a:t>
            </a:r>
          </a:p>
          <a:p>
            <a:r>
              <a:rPr lang="en-US" dirty="0" smtClean="0"/>
              <a:t>Results not compared to Yakima county deep soil sampling results</a:t>
            </a:r>
          </a:p>
          <a:p>
            <a:r>
              <a:rPr lang="en-US" dirty="0" smtClean="0"/>
              <a:t>Nitrogen availability not broken up by source of nitrogen applied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7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WSDA’s 2015 agricultural land use database</a:t>
            </a:r>
          </a:p>
          <a:p>
            <a:pPr lvl="1"/>
            <a:r>
              <a:rPr lang="en-US" dirty="0" smtClean="0"/>
              <a:t>Complete windshield survey of crops in GWMA</a:t>
            </a:r>
          </a:p>
          <a:p>
            <a:pPr lvl="1"/>
            <a:r>
              <a:rPr lang="en-US" dirty="0" smtClean="0"/>
              <a:t>Distinguished between grain corn and silage corn</a:t>
            </a:r>
          </a:p>
          <a:p>
            <a:r>
              <a:rPr lang="en-US" dirty="0" smtClean="0"/>
              <a:t>Geographic Information Systems</a:t>
            </a:r>
          </a:p>
          <a:p>
            <a:pPr lvl="1"/>
            <a:r>
              <a:rPr lang="en-US" dirty="0" smtClean="0"/>
              <a:t>Crop type</a:t>
            </a:r>
          </a:p>
          <a:p>
            <a:pPr lvl="1"/>
            <a:r>
              <a:rPr lang="en-US" dirty="0" smtClean="0"/>
              <a:t>Irrigation method</a:t>
            </a:r>
          </a:p>
          <a:p>
            <a:pPr lvl="1"/>
            <a:r>
              <a:rPr lang="en-US" dirty="0" smtClean="0"/>
              <a:t>Acres </a:t>
            </a:r>
          </a:p>
          <a:p>
            <a:pPr lvl="1"/>
            <a:r>
              <a:rPr lang="en-US" dirty="0" smtClean="0"/>
              <a:t>Organic (yes/no)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4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Survey data</a:t>
            </a:r>
          </a:p>
          <a:p>
            <a:pPr lvl="1"/>
            <a:r>
              <a:rPr lang="en-US" dirty="0" smtClean="0"/>
              <a:t>Telephone survey</a:t>
            </a:r>
          </a:p>
          <a:p>
            <a:pPr lvl="1"/>
            <a:r>
              <a:rPr lang="en-US" dirty="0" smtClean="0"/>
              <a:t>Anonymous participants</a:t>
            </a:r>
          </a:p>
          <a:p>
            <a:pPr lvl="1"/>
            <a:r>
              <a:rPr lang="en-US" dirty="0" smtClean="0"/>
              <a:t>Gather data on typical use range </a:t>
            </a:r>
          </a:p>
          <a:p>
            <a:pPr lvl="1"/>
            <a:r>
              <a:rPr lang="en-US" dirty="0" smtClean="0"/>
              <a:t>Data collected for top 15 crops (96% of irrigated acreage in GWMA)</a:t>
            </a:r>
          </a:p>
          <a:p>
            <a:pPr lvl="1"/>
            <a:r>
              <a:rPr lang="en-US" dirty="0" smtClean="0"/>
              <a:t>Application data for commercial fertilizer, compost, and manure (range - low, typical, high)</a:t>
            </a:r>
          </a:p>
          <a:p>
            <a:pPr lvl="1"/>
            <a:r>
              <a:rPr lang="en-US" dirty="0" smtClean="0"/>
              <a:t>Goal of covering at least 30% of acreage for each target commodity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57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Irrigated Agriculture: Methods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05800" cy="4724400"/>
              </a:xfrm>
            </p:spPr>
            <p:txBody>
              <a:bodyPr/>
              <a:lstStyle/>
              <a:p>
                <a:r>
                  <a:rPr lang="en-US" dirty="0" smtClean="0"/>
                  <a:t>Mass Balance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N</m:t>
                      </m:r>
                      <m:r>
                        <a:rPr lang="en-US" sz="2000" i="0"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accumulation</m:t>
                      </m:r>
                      <m:r>
                        <a:rPr lang="en-US" sz="2000" i="0"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or</m:t>
                      </m:r>
                      <m:r>
                        <a:rPr lang="en-US" sz="2000" i="0"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loss</m:t>
                      </m:r>
                      <m:r>
                        <a:rPr lang="en-US" sz="2000" i="0">
                          <a:latin typeface="+mj-lt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Inputs</m:t>
                      </m:r>
                      <m:r>
                        <a:rPr lang="en-US" sz="2000" i="0">
                          <a:latin typeface="+mj-lt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Transformations</m:t>
                      </m:r>
                      <m:r>
                        <a:rPr lang="en-US" sz="2000" i="0">
                          <a:latin typeface="+mj-lt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j-lt"/>
                        </a:rPr>
                        <m:t>Outputs</m:t>
                      </m:r>
                      <m:r>
                        <a:rPr lang="en-US" sz="2000" i="0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05800" cy="4724400"/>
              </a:xfrm>
              <a:blipFill rotWithShape="0">
                <a:blip r:embed="rId2"/>
                <a:stretch>
                  <a:fillRect l="-1687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47298"/>
              </p:ext>
            </p:extLst>
          </p:nvPr>
        </p:nvGraphicFramePr>
        <p:xfrm>
          <a:off x="1485900" y="2493497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N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Crop N uptake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Manure N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loss to atmosphere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Compost N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Atmospheric deposition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Irrigation water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Residual N incorporated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Soil</a:t>
                      </a:r>
                      <a:r>
                        <a:rPr lang="en-US" baseline="0" dirty="0" smtClean="0"/>
                        <a:t> organic matter 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5900" y="5579844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inputs and outputs evaluated at low, weighted average, and high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Commercial, manure, and compost applications</a:t>
            </a:r>
          </a:p>
          <a:p>
            <a:pPr lvl="2"/>
            <a:r>
              <a:rPr lang="en-US" dirty="0" smtClean="0"/>
              <a:t>Reported by growers and agronomists</a:t>
            </a:r>
          </a:p>
          <a:p>
            <a:pPr lvl="2"/>
            <a:r>
              <a:rPr lang="en-US" dirty="0" smtClean="0"/>
              <a:t>Application rates and acreages</a:t>
            </a:r>
          </a:p>
          <a:p>
            <a:pPr lvl="2"/>
            <a:r>
              <a:rPr lang="en-US" dirty="0" smtClean="0"/>
              <a:t>Proportion of acres each source was used on</a:t>
            </a:r>
          </a:p>
          <a:p>
            <a:pPr lvl="2"/>
            <a:r>
              <a:rPr lang="en-US" dirty="0" smtClean="0"/>
              <a:t>Low, weighted average, high for each source</a:t>
            </a:r>
          </a:p>
          <a:p>
            <a:pPr lvl="2"/>
            <a:r>
              <a:rPr lang="en-US" dirty="0" smtClean="0"/>
              <a:t>Assumption that growers using manure or compost have been applying these regularly and nitrogen from those materials is immediately available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2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Atmospheric Deposition</a:t>
            </a:r>
          </a:p>
          <a:p>
            <a:pPr lvl="2"/>
            <a:r>
              <a:rPr lang="en-US" dirty="0" smtClean="0"/>
              <a:t>Same for every crop </a:t>
            </a:r>
          </a:p>
          <a:p>
            <a:pPr lvl="2"/>
            <a:r>
              <a:rPr lang="en-US" dirty="0" smtClean="0"/>
              <a:t>Low rate: most recently reported wet and dry deposition at Mt Rainier station (2012 data)</a:t>
            </a:r>
          </a:p>
          <a:p>
            <a:pPr lvl="2"/>
            <a:r>
              <a:rPr lang="en-US" dirty="0" smtClean="0"/>
              <a:t>Medium rate: 5 day modeled average from December 2015</a:t>
            </a:r>
          </a:p>
          <a:p>
            <a:pPr lvl="2"/>
            <a:r>
              <a:rPr lang="en-US" dirty="0" smtClean="0"/>
              <a:t>High rate: medium value was multiplied by factor of 3 (Ecology atmospheric scientist recommendation)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91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124200"/>
          </a:xfrm>
        </p:spPr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Irrigation water nitrogen</a:t>
            </a:r>
          </a:p>
          <a:p>
            <a:pPr lvl="2"/>
            <a:r>
              <a:rPr lang="en-US" dirty="0" smtClean="0"/>
              <a:t>Unique to each commodity</a:t>
            </a:r>
          </a:p>
          <a:p>
            <a:pPr lvl="2"/>
            <a:r>
              <a:rPr lang="en-US" dirty="0" smtClean="0"/>
              <a:t>Nitrogen content in lower Yakima River (USGS station at </a:t>
            </a:r>
            <a:r>
              <a:rPr lang="en-US" dirty="0" err="1" smtClean="0"/>
              <a:t>Kiona</a:t>
            </a:r>
            <a:r>
              <a:rPr lang="en-US" dirty="0" smtClean="0"/>
              <a:t> during 2012 irrigation season)</a:t>
            </a:r>
          </a:p>
          <a:p>
            <a:pPr lvl="2"/>
            <a:r>
              <a:rPr lang="en-US" dirty="0" smtClean="0"/>
              <a:t>Irrigation water duty for each commodity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5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Calculated Residual N incorporated</a:t>
            </a:r>
          </a:p>
          <a:p>
            <a:pPr lvl="2"/>
            <a:r>
              <a:rPr lang="en-US" dirty="0" smtClean="0"/>
              <a:t>Unique to each commodity</a:t>
            </a:r>
          </a:p>
          <a:p>
            <a:pPr lvl="2"/>
            <a:r>
              <a:rPr lang="en-US" dirty="0" smtClean="0"/>
              <a:t>Based on plant nitrogen uptake during growing season and amount of nitrogen removed at harvest</a:t>
            </a:r>
          </a:p>
          <a:p>
            <a:pPr lvl="1"/>
            <a:r>
              <a:rPr lang="en-US" dirty="0" smtClean="0"/>
              <a:t>Soil organic matter conversion to nitrate</a:t>
            </a:r>
          </a:p>
          <a:p>
            <a:pPr lvl="2"/>
            <a:r>
              <a:rPr lang="en-US" dirty="0" smtClean="0"/>
              <a:t>Same for every crop</a:t>
            </a:r>
          </a:p>
          <a:p>
            <a:pPr lvl="2"/>
            <a:r>
              <a:rPr lang="en-US" dirty="0" smtClean="0"/>
              <a:t>Breakdown of organic matter to N available</a:t>
            </a:r>
          </a:p>
          <a:p>
            <a:pPr lvl="2"/>
            <a:r>
              <a:rPr lang="en-US" dirty="0" smtClean="0"/>
              <a:t>Native organic matter content, increased by historic inputs</a:t>
            </a:r>
          </a:p>
          <a:p>
            <a:pPr lvl="2"/>
            <a:r>
              <a:rPr lang="en-US" dirty="0" smtClean="0"/>
              <a:t>Average value of organic matter % from deep soil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CAFO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/>
              <a:t>Harter 2002, van der </a:t>
            </a:r>
            <a:r>
              <a:rPr lang="en-US" b="1" dirty="0" err="1"/>
              <a:t>Schans</a:t>
            </a:r>
            <a:r>
              <a:rPr lang="en-US" b="1" dirty="0"/>
              <a:t> </a:t>
            </a:r>
            <a:r>
              <a:rPr lang="en-US" b="1" dirty="0" smtClean="0"/>
              <a:t>2009</a:t>
            </a:r>
          </a:p>
          <a:p>
            <a:pPr marL="0" lvl="0" indent="0" algn="ctr">
              <a:buNone/>
            </a:pPr>
            <a:endParaRPr lang="en-US" b="1" dirty="0"/>
          </a:p>
          <a:p>
            <a:r>
              <a:rPr lang="en-US" dirty="0"/>
              <a:t>California, monitoring wells</a:t>
            </a:r>
          </a:p>
          <a:p>
            <a:r>
              <a:rPr lang="en-US" dirty="0"/>
              <a:t>Attempted to measure N loading from each management unit</a:t>
            </a:r>
          </a:p>
          <a:p>
            <a:r>
              <a:rPr lang="en-US" dirty="0"/>
              <a:t>Hard to isolate management units, largest total contributor on dairies was cropland due to large acreage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Crop Nitrogen Uptake</a:t>
            </a:r>
          </a:p>
          <a:p>
            <a:pPr lvl="2"/>
            <a:r>
              <a:rPr lang="en-US" dirty="0" smtClean="0"/>
              <a:t>Unique for each commodity</a:t>
            </a:r>
          </a:p>
          <a:p>
            <a:pPr lvl="2"/>
            <a:r>
              <a:rPr lang="en-US" dirty="0" smtClean="0"/>
              <a:t>Amount of N taken up by the plant from the soil</a:t>
            </a:r>
          </a:p>
          <a:p>
            <a:pPr lvl="2"/>
            <a:r>
              <a:rPr lang="en-US" dirty="0" smtClean="0"/>
              <a:t>Estimated by IAWG</a:t>
            </a:r>
          </a:p>
          <a:p>
            <a:pPr lvl="1"/>
            <a:r>
              <a:rPr lang="en-US" dirty="0" smtClean="0"/>
              <a:t>Loss to atmosphere</a:t>
            </a:r>
          </a:p>
          <a:p>
            <a:pPr lvl="2"/>
            <a:r>
              <a:rPr lang="en-US" dirty="0" smtClean="0"/>
              <a:t>NRCS “Model Simulation of Soil Loss, Nutrient Loss, and Change in Organic Carbon Associated with Crop Production”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6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48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Irrigated Agriculture Inputs (Low)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" y="1120596"/>
            <a:ext cx="9026770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65767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“Other” category includes atmospheric deposition, irrigation water N concentration, residual N, soil organic matter conversion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8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Irrigated Agriculture Inputs (Medium)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5850"/>
            <a:ext cx="8991599" cy="4339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565767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“Other” category includes atmospheric deposition, irrigation water N concentration, residual N, soil organic matter conversion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2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 Inputs (High)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04900"/>
            <a:ext cx="8987693" cy="438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565767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“Other” category includes atmospheric deposition, irrigation water N concentration, residual N, soil organic matter conversion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54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22924"/>
              </p:ext>
            </p:extLst>
          </p:nvPr>
        </p:nvGraphicFramePr>
        <p:xfrm>
          <a:off x="914401" y="1472244"/>
          <a:ext cx="7543799" cy="5388996"/>
        </p:xfrm>
        <a:graphic>
          <a:graphicData uri="http://schemas.openxmlformats.org/drawingml/2006/table">
            <a:tbl>
              <a:tblPr firstRow="1" firstCol="1" bandRow="1"/>
              <a:tblGrid>
                <a:gridCol w="2281126"/>
                <a:gridCol w="1565503"/>
                <a:gridCol w="1248855"/>
                <a:gridCol w="1248855"/>
                <a:gridCol w="1199460"/>
              </a:tblGrid>
              <a:tr h="85143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Acreage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inputs and outputs for one year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(lb N/ac-yr)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17,333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(silage)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16,778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Triticale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10,780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Grapes (juice)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10,257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Alfalfa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7,989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Pasture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6,731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Cherry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6,336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5,961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Grapes (wine)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5,126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Wheat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(grain)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1,166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Asparagus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Peach/Nectarine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590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2905" algn="dec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075" algn="dec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12064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year’s worth of inputs and outputs for the top 15 crops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Agriculture: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61258"/>
              </p:ext>
            </p:extLst>
          </p:nvPr>
        </p:nvGraphicFramePr>
        <p:xfrm>
          <a:off x="914400" y="1066800"/>
          <a:ext cx="7543800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1895736"/>
                <a:gridCol w="1722380"/>
                <a:gridCol w="2013171"/>
                <a:gridCol w="1912513"/>
              </a:tblGrid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total N surplus in GWMA (ton N/yr)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(silage)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2,029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Triticale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Grapes (juice)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Alfalfa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Pasture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Cherry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Grapes (wine)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Wheat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(grain)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Asparagus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Peach/Nectarine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927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46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2,870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8,685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Irrigated </a:t>
            </a:r>
            <a:r>
              <a:rPr lang="en-US" dirty="0" smtClean="0"/>
              <a:t>Agriculture: GWMA 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5" y="1132522"/>
            <a:ext cx="7232490" cy="55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Irrigated </a:t>
            </a:r>
            <a:r>
              <a:rPr lang="en-US" dirty="0" smtClean="0"/>
              <a:t>Agriculture: per-acre 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3567" y="34126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6212"/>
            <a:ext cx="7223760" cy="55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Irrigated </a:t>
            </a:r>
            <a:r>
              <a:rPr lang="en-US" dirty="0" smtClean="0"/>
              <a:t>Ag</a:t>
            </a:r>
            <a:r>
              <a:rPr lang="en-US" dirty="0" smtClean="0"/>
              <a:t>riculture: GWMA average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9" y="1132522"/>
            <a:ext cx="7409163" cy="5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Irrigated </a:t>
            </a:r>
            <a:r>
              <a:rPr lang="en-US" dirty="0" smtClean="0"/>
              <a:t>Agriculture: per-acre average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39479"/>
            <a:ext cx="7223760" cy="55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CAFO Management Units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828800"/>
            <a:ext cx="6934200" cy="37338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b="1" dirty="0" smtClean="0"/>
          </a:p>
          <a:p>
            <a:r>
              <a:rPr lang="en-US" dirty="0" smtClean="0"/>
              <a:t>Irrigated cropland</a:t>
            </a:r>
          </a:p>
          <a:p>
            <a:r>
              <a:rPr lang="en-US" dirty="0" smtClean="0"/>
              <a:t>Animal housing (pens, barns, pastures)</a:t>
            </a:r>
          </a:p>
          <a:p>
            <a:r>
              <a:rPr lang="en-US" dirty="0" smtClean="0"/>
              <a:t>Compost areas</a:t>
            </a:r>
          </a:p>
          <a:p>
            <a:r>
              <a:rPr lang="en-US" dirty="0" smtClean="0"/>
              <a:t>Impoundments (lagoons, ponds, settling basins)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Irrigated </a:t>
            </a:r>
            <a:r>
              <a:rPr lang="en-US" dirty="0" smtClean="0"/>
              <a:t>Agriculture: GWMA high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3" y="1132522"/>
            <a:ext cx="7310555" cy="5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Irrigated </a:t>
            </a:r>
            <a:r>
              <a:rPr lang="en-US" dirty="0" smtClean="0"/>
              <a:t>Agriculture: per-acre high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9479"/>
            <a:ext cx="7223760" cy="55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ATMOSPHERIC DEPOSITION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78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Deposition: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2667000"/>
          </a:xfrm>
        </p:spPr>
        <p:txBody>
          <a:bodyPr/>
          <a:lstStyle/>
          <a:p>
            <a:pPr lvl="2"/>
            <a:r>
              <a:rPr lang="en-US" dirty="0" smtClean="0"/>
              <a:t>Low </a:t>
            </a:r>
            <a:r>
              <a:rPr lang="en-US" dirty="0" smtClean="0"/>
              <a:t>rate: most recently reported wet and dry deposition at Mt Rainier station (2012 data)</a:t>
            </a:r>
          </a:p>
          <a:p>
            <a:pPr lvl="2"/>
            <a:r>
              <a:rPr lang="en-US" dirty="0" smtClean="0"/>
              <a:t>Medium rate: 5 day modeled average from December 2015</a:t>
            </a:r>
          </a:p>
          <a:p>
            <a:pPr lvl="2"/>
            <a:r>
              <a:rPr lang="en-US" dirty="0" smtClean="0"/>
              <a:t>High rate: medium value was multiplied by factor of 3 (Ecology atmospheric scientist recommendation)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56949"/>
              </p:ext>
            </p:extLst>
          </p:nvPr>
        </p:nvGraphicFramePr>
        <p:xfrm>
          <a:off x="1981200" y="4037610"/>
          <a:ext cx="5105400" cy="1905990"/>
        </p:xfrm>
        <a:graphic>
          <a:graphicData uri="http://schemas.openxmlformats.org/drawingml/2006/table">
            <a:tbl>
              <a:tblPr firstRow="1" firstCol="1" bandRow="1"/>
              <a:tblGrid>
                <a:gridCol w="1515233"/>
                <a:gridCol w="3590167"/>
              </a:tblGrid>
              <a:tr h="76239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Deposition 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</a:rPr>
                        <a:t>lb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 N/ac)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9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US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385445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</a:rPr>
                        <a:t>1.53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9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  <a:endParaRPr lang="en-US" sz="2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385445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</a:rPr>
                        <a:t>2.05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9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tabLst>
                          <a:tab pos="385445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6.15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3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Deposition: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40125"/>
              </p:ext>
            </p:extLst>
          </p:nvPr>
        </p:nvGraphicFramePr>
        <p:xfrm>
          <a:off x="2590800" y="2514600"/>
          <a:ext cx="4620917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644570"/>
                <a:gridCol w="2976347"/>
              </a:tblGrid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Deposition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(tons N/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9765" algn="dec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9765" algn="dec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9765" algn="dec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78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800" dirty="0" smtClean="0"/>
              <a:t>ANALYSIS OF ALL SOURCES 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62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the entire GWMA acreage, irrigated agriculture, CAFO lagoons, and CAFO pens were the largest contributors of nitrogen available for transport</a:t>
            </a:r>
          </a:p>
          <a:p>
            <a:pPr marL="0" indent="0" algn="ctr">
              <a:buNone/>
            </a:pPr>
            <a:r>
              <a:rPr lang="en-US" dirty="0" smtClean="0"/>
              <a:t>HOWEVER</a:t>
            </a:r>
          </a:p>
          <a:p>
            <a:r>
              <a:rPr lang="en-US" dirty="0" smtClean="0"/>
              <a:t>On a per-acre basis the largest contributors of nitrogen available for transport are different.</a:t>
            </a:r>
          </a:p>
          <a:p>
            <a:pPr lvl="1"/>
            <a:r>
              <a:rPr lang="en-US" dirty="0" smtClean="0"/>
              <a:t>CAFO Pens, Lagoons, Septic (ROSS, LOSS, COSS)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486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Whole GWMA Acreage (low)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60" r="34425"/>
          <a:stretch/>
        </p:blipFill>
        <p:spPr>
          <a:xfrm>
            <a:off x="0" y="1295400"/>
            <a:ext cx="65532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2452638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Estimated Loading from Commercial Agriculture 86%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21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Whole GWMA Acreage (medium)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25" r="38246"/>
          <a:stretch/>
        </p:blipFill>
        <p:spPr>
          <a:xfrm>
            <a:off x="19050" y="1371600"/>
            <a:ext cx="6381750" cy="546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434302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Estimated Loading from Commercial Agriculture 95%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2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562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Whole GWMA Acreage (high)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06" r="35588"/>
          <a:stretch/>
        </p:blipFill>
        <p:spPr>
          <a:xfrm>
            <a:off x="-1" y="1371600"/>
            <a:ext cx="6690151" cy="5486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2286000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Estimated Loading from Commercial Agriculture 97%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22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 and Compost: 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Initial identification: Google Earth, 2013 USDA NAIP</a:t>
            </a:r>
          </a:p>
          <a:p>
            <a:r>
              <a:rPr lang="en-US" dirty="0" smtClean="0"/>
              <a:t>Dairy CAFO, Nondairy CAFO, or Compost</a:t>
            </a:r>
          </a:p>
          <a:p>
            <a:r>
              <a:rPr lang="en-US" dirty="0" smtClean="0"/>
              <a:t>QA (10%)</a:t>
            </a:r>
            <a:endParaRPr lang="en-US" dirty="0" smtClean="0"/>
          </a:p>
          <a:p>
            <a:r>
              <a:rPr lang="en-US" dirty="0"/>
              <a:t>GIS, file </a:t>
            </a:r>
            <a:r>
              <a:rPr lang="en-US" dirty="0" err="1"/>
              <a:t>geodatabase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ocation</a:t>
            </a:r>
            <a:r>
              <a:rPr lang="en-US" dirty="0"/>
              <a:t>, </a:t>
            </a:r>
            <a:r>
              <a:rPr lang="en-US" dirty="0" smtClean="0"/>
              <a:t>classification, outline</a:t>
            </a:r>
            <a:r>
              <a:rPr lang="en-US" dirty="0"/>
              <a:t>, </a:t>
            </a:r>
            <a:r>
              <a:rPr lang="en-US" dirty="0" smtClean="0"/>
              <a:t>area, calculation results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Per-acre available nitrogen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1371600"/>
          <a:ext cx="8382000" cy="4899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Area (acres)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(lb/acre-year)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 (lb/acre-year)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(lb/acre-year)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Irrigated Agriculture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96,186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181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CAFO Pens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2,096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892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CAFO Lagoons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210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1,354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7,448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13,542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RCIM ROSS*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398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662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RCIM LOSS*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195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209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225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RCIM COSS*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6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RCIM Residential Fertilizer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4,381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4.7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11.7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18.6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RCIM Small Scale Farms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2,096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10.7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17.1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7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Atmospheric Deposition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73,976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1.53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2.05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6.15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Tools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1"/>
            <a:ext cx="7315200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 highlights focus areas for future management to protect ground water</a:t>
            </a:r>
          </a:p>
          <a:p>
            <a:r>
              <a:rPr lang="en-US" dirty="0" smtClean="0"/>
              <a:t>Products can be </a:t>
            </a:r>
            <a:r>
              <a:rPr lang="en-US" dirty="0"/>
              <a:t>updated </a:t>
            </a:r>
            <a:r>
              <a:rPr lang="en-US" dirty="0" smtClean="0"/>
              <a:t>in the future as additional </a:t>
            </a:r>
            <a:r>
              <a:rPr lang="en-US" dirty="0"/>
              <a:t>data becomes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WSDA </a:t>
            </a:r>
            <a:r>
              <a:rPr lang="en-US" dirty="0"/>
              <a:t>and Ecology are engaged in work that will aggregate information about lagoon conditions and that could be used to adjust loading estimates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WSDA has identified research needs to improve estimates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Compare irrigated ag mass balance results to deep soil sampling results to calibrate model.</a:t>
            </a:r>
          </a:p>
          <a:p>
            <a:r>
              <a:rPr lang="en-US" dirty="0" smtClean="0"/>
              <a:t>Nitrogen mineralization and utilization studies for fertilizer guides and nutrient management</a:t>
            </a:r>
          </a:p>
          <a:p>
            <a:r>
              <a:rPr lang="en-US" dirty="0" smtClean="0"/>
              <a:t>Conduct field study of lagoon seepage to improve lagoon calculations.</a:t>
            </a:r>
          </a:p>
          <a:p>
            <a:r>
              <a:rPr lang="en-US" dirty="0" smtClean="0"/>
              <a:t>Background research on lagoon condition  classification, rating, construction standard, and liner condition.</a:t>
            </a:r>
          </a:p>
          <a:p>
            <a:r>
              <a:rPr lang="en-US" dirty="0" smtClean="0"/>
              <a:t>Soil sampling in CAFO pens and compost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http://www.cornichon.org/Benson-Vineyards-winetastingpage-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955800"/>
            <a:ext cx="5867400" cy="3911600"/>
          </a:xfrm>
          <a:prstGeom prst="ellipse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0" y="214253"/>
            <a:ext cx="6324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spc="-100" dirty="0" smtClean="0">
                <a:ea typeface="Times New Roman"/>
                <a:cs typeface="Times New Roman"/>
              </a:rPr>
              <a:t>Washington State Department of Agriculture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44594" y="13716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 eaLnBrk="0" fontAlgn="base" hangingPunct="0">
              <a:spcAft>
                <a:spcPct val="0"/>
              </a:spcAft>
              <a:defRPr/>
            </a:pP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Margaret Drennan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Lead Report Author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360.725.5769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mdrennan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@agr.wa.gov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700" y="3657600"/>
            <a:ext cx="30495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Perry Beale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Eastern WA Supervisor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360.951.9098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pbeale@agr.wa.gov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19100" y="602998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  <a:hlinkClick r:id="rId4"/>
              </a:rPr>
              <a:t>http://www.agr.wa.gov/PestFert/NatResources/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371601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Gary Bahr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Resources Assessment Section Manager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360.902.1936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kcook@agr.wa.gov</a:t>
            </a:r>
            <a:endParaRPr lang="en-US" sz="1600" dirty="0" smtClean="0"/>
          </a:p>
          <a:p>
            <a:pPr algn="ctr"/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52500" y="3657600"/>
            <a:ext cx="335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Kelly McLain</a:t>
            </a:r>
          </a:p>
          <a:p>
            <a:pPr algn="ctr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Western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 Supervisor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360.902.2067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kmclain@agr.wa.gov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/>
          </a:p>
          <a:p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447800" y="1219200"/>
          <a:ext cx="6934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9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 Nitrogen Concentration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01094"/>
              </p:ext>
            </p:extLst>
          </p:nvPr>
        </p:nvGraphicFramePr>
        <p:xfrm>
          <a:off x="990601" y="1828800"/>
          <a:ext cx="7467600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3142131"/>
                <a:gridCol w="1248060"/>
                <a:gridCol w="1208982"/>
                <a:gridCol w="1868427"/>
              </a:tblGrid>
              <a:tr h="441960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SYCD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Combined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Size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1028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949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1401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3633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3632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94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dec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702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 Nitrogen Concentration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7175"/>
          <a:stretch/>
        </p:blipFill>
        <p:spPr bwMode="auto">
          <a:xfrm>
            <a:off x="2057400" y="1689753"/>
            <a:ext cx="5296853" cy="4666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9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 Surface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37778" r="5771" b="48395"/>
          <a:stretch/>
        </p:blipFill>
        <p:spPr bwMode="auto">
          <a:xfrm>
            <a:off x="152401" y="2514600"/>
            <a:ext cx="8915400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5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 and Compost: Dairy CAFO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Close to registered dairy</a:t>
            </a:r>
          </a:p>
          <a:p>
            <a:r>
              <a:rPr lang="en-US" dirty="0" smtClean="0"/>
              <a:t>Stocking rate based on DNMP registration, acreage</a:t>
            </a:r>
          </a:p>
          <a:p>
            <a:r>
              <a:rPr lang="en-US" dirty="0" smtClean="0"/>
              <a:t>No unique loading rate</a:t>
            </a:r>
          </a:p>
          <a:p>
            <a:r>
              <a:rPr lang="en-US" dirty="0" smtClean="0"/>
              <a:t>Excludes pastured animals</a:t>
            </a:r>
          </a:p>
          <a:p>
            <a:r>
              <a:rPr lang="en-US" dirty="0" smtClean="0"/>
              <a:t>Excludes buildings (barns, </a:t>
            </a:r>
            <a:r>
              <a:rPr lang="en-US" dirty="0" err="1" smtClean="0"/>
              <a:t>freestalls</a:t>
            </a:r>
            <a:r>
              <a:rPr lang="en-US" dirty="0" smtClean="0"/>
              <a:t>, milking parlors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calculation of storage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 Surface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9" r="15312" b="38025"/>
          <a:stretch/>
        </p:blipFill>
        <p:spPr bwMode="auto">
          <a:xfrm>
            <a:off x="746045" y="1905000"/>
            <a:ext cx="7950651" cy="391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1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Yakima Groundwater Management Area (GWMA)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4" name="Picture 3" descr="C:\Users\GBahr\AppData\Local\Microsoft\Windows\Temporary Internet Files\Content.Outlook\TKRJP63T\Yakima GWMA 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83" y="1143000"/>
            <a:ext cx="773043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Yakima </a:t>
            </a:r>
            <a:r>
              <a:rPr lang="en-US" dirty="0" smtClean="0"/>
              <a:t>GWMA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Yakima County, about 250,000 people</a:t>
            </a:r>
          </a:p>
          <a:p>
            <a:r>
              <a:rPr lang="en-US" dirty="0" smtClean="0"/>
              <a:t>Agriculture, $1.65 </a:t>
            </a:r>
            <a:r>
              <a:rPr lang="en-US" dirty="0"/>
              <a:t>billion (USDA NASS 2014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Major </a:t>
            </a:r>
            <a:r>
              <a:rPr lang="en-US" dirty="0"/>
              <a:t>commodities </a:t>
            </a:r>
            <a:r>
              <a:rPr lang="en-US" dirty="0" smtClean="0"/>
              <a:t>apples</a:t>
            </a:r>
            <a:r>
              <a:rPr lang="en-US" dirty="0"/>
              <a:t>, milk, and </a:t>
            </a:r>
            <a:r>
              <a:rPr lang="en-US" dirty="0" smtClean="0"/>
              <a:t>hay</a:t>
            </a:r>
          </a:p>
          <a:p>
            <a:r>
              <a:rPr lang="en-US" dirty="0" smtClean="0"/>
              <a:t>96,186 acres, irrigated </a:t>
            </a:r>
            <a:r>
              <a:rPr lang="en-US" dirty="0"/>
              <a:t>farmland (WSDA 2016</a:t>
            </a:r>
            <a:r>
              <a:rPr lang="en-US" dirty="0" smtClean="0"/>
              <a:t>)</a:t>
            </a:r>
          </a:p>
          <a:p>
            <a:r>
              <a:rPr lang="en-US" dirty="0"/>
              <a:t>More than 50 dairy </a:t>
            </a:r>
            <a:r>
              <a:rPr lang="en-US" dirty="0" smtClean="0"/>
              <a:t>farms, also heifer </a:t>
            </a:r>
            <a:r>
              <a:rPr lang="en-US" dirty="0"/>
              <a:t>replacement and beef </a:t>
            </a:r>
            <a:r>
              <a:rPr lang="en-US" dirty="0" smtClean="0"/>
              <a:t>feedlots</a:t>
            </a:r>
          </a:p>
          <a:p>
            <a:pPr lvl="1"/>
            <a:r>
              <a:rPr lang="en-US" dirty="0" smtClean="0"/>
              <a:t>2,096 acres of pens, 210 acres of lagoons</a:t>
            </a:r>
          </a:p>
          <a:p>
            <a:r>
              <a:rPr lang="en-US" dirty="0" smtClean="0"/>
              <a:t>Over 6,000 Residential Onsite Septic Systems (ROSS), other septic, and urban/rural fertilizer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Yakima Groundwater Management Area (GWMA</a:t>
            </a:r>
            <a:r>
              <a:rPr lang="en-US" dirty="0" smtClean="0"/>
              <a:t>) Crops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6" y="1132610"/>
            <a:ext cx="7409329" cy="57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 and Compost: Nondairy CAFO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Known feedlot</a:t>
            </a:r>
          </a:p>
          <a:p>
            <a:r>
              <a:rPr lang="en-US" dirty="0" smtClean="0"/>
              <a:t>Far </a:t>
            </a:r>
            <a:r>
              <a:rPr lang="en-US" dirty="0" smtClean="0"/>
              <a:t>from known dairy, not convenient to milking </a:t>
            </a:r>
            <a:r>
              <a:rPr lang="en-US" dirty="0" smtClean="0"/>
              <a:t>parlor</a:t>
            </a:r>
          </a:p>
          <a:p>
            <a:r>
              <a:rPr lang="en-US" dirty="0" smtClean="0"/>
              <a:t>Stocking </a:t>
            </a:r>
            <a:r>
              <a:rPr lang="en-US" dirty="0" smtClean="0"/>
              <a:t>rate unknown</a:t>
            </a:r>
          </a:p>
          <a:p>
            <a:r>
              <a:rPr lang="en-US" dirty="0" smtClean="0"/>
              <a:t>Does not include animals on range or pasture</a:t>
            </a:r>
          </a:p>
          <a:p>
            <a:r>
              <a:rPr lang="en-US" dirty="0" smtClean="0"/>
              <a:t>No unique loading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No calculation of storage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 and Compost: Compost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2438400"/>
            <a:ext cx="6248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Compost windrows, location</a:t>
            </a:r>
          </a:p>
          <a:p>
            <a:r>
              <a:rPr lang="en-US" dirty="0" smtClean="0"/>
              <a:t>Acreage calculated</a:t>
            </a:r>
          </a:p>
          <a:p>
            <a:r>
              <a:rPr lang="en-US" dirty="0" smtClean="0"/>
              <a:t>No calculation</a:t>
            </a:r>
          </a:p>
          <a:p>
            <a:pPr lvl="1"/>
            <a:r>
              <a:rPr lang="en-US" dirty="0" smtClean="0"/>
              <a:t>Little available </a:t>
            </a:r>
            <a:r>
              <a:rPr lang="en-US" dirty="0" smtClean="0"/>
              <a:t>information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92E-ABC5-4639-888C-6848FF0E92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2548</Words>
  <Application>Microsoft Office PowerPoint</Application>
  <PresentationFormat>On-screen Show (4:3)</PresentationFormat>
  <Paragraphs>720</Paragraphs>
  <Slides>73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Estimated Nitrogen Available for Transport in the Lower Yakima Valley Groundwater Management Area</vt:lpstr>
      <vt:lpstr>Topics</vt:lpstr>
      <vt:lpstr>PowerPoint Presentation</vt:lpstr>
      <vt:lpstr>CAFO Background</vt:lpstr>
      <vt:lpstr>CAFO Management Units</vt:lpstr>
      <vt:lpstr>Pens and Compost: Identification</vt:lpstr>
      <vt:lpstr>Pens and Compost: Dairy CAFO</vt:lpstr>
      <vt:lpstr>Pens and Compost: Nondairy CAFO</vt:lpstr>
      <vt:lpstr>Pens and Compost: Compost</vt:lpstr>
      <vt:lpstr>Pens: Results and Discussion</vt:lpstr>
      <vt:lpstr>Pens and Compost: Literature</vt:lpstr>
      <vt:lpstr>Pens and Compost: Calculations</vt:lpstr>
      <vt:lpstr>Pens and Compost: Calculations</vt:lpstr>
      <vt:lpstr>Pens: Results and Discussion</vt:lpstr>
      <vt:lpstr>Lagoons: Identification</vt:lpstr>
      <vt:lpstr>Lagoons: Limitations</vt:lpstr>
      <vt:lpstr>Lagoons: Methodology</vt:lpstr>
      <vt:lpstr>Lagoons: Methodology</vt:lpstr>
      <vt:lpstr>Lagoons: Nitrogen Concentration </vt:lpstr>
      <vt:lpstr>Lagoons: Nitrogen Concentration</vt:lpstr>
      <vt:lpstr>Lagoons: Nitrogen Concentration</vt:lpstr>
      <vt:lpstr>Lagoons: Liner Permeability </vt:lpstr>
      <vt:lpstr>Lagoons: Liner Permeability </vt:lpstr>
      <vt:lpstr>Lagoons: Liner Thickness</vt:lpstr>
      <vt:lpstr>Lagoons: Depth</vt:lpstr>
      <vt:lpstr>Lagoons: Surface Area</vt:lpstr>
      <vt:lpstr>Lagoons: Results</vt:lpstr>
      <vt:lpstr>Lagoons: Discussion</vt:lpstr>
      <vt:lpstr>CAFO Conclusions and Recommendations</vt:lpstr>
      <vt:lpstr>PowerPoint Presentation</vt:lpstr>
      <vt:lpstr>Irrigated Agriculture: Limitations</vt:lpstr>
      <vt:lpstr>Irrigated Agriculture: Limitations</vt:lpstr>
      <vt:lpstr>Irrigated Agriculture: Methods</vt:lpstr>
      <vt:lpstr>Irrigated Agriculture: Methods</vt:lpstr>
      <vt:lpstr>Irrigated Agriculture: Methods </vt:lpstr>
      <vt:lpstr>Irrigated Agriculture: Methods </vt:lpstr>
      <vt:lpstr>Irrigated Agriculture: Methods</vt:lpstr>
      <vt:lpstr>Irrigated Agriculture: Methods </vt:lpstr>
      <vt:lpstr>Irrigated Agriculture: Methods</vt:lpstr>
      <vt:lpstr>Irrigated Agriculture: Methods </vt:lpstr>
      <vt:lpstr>Irrigated Agriculture Inputs (Low)</vt:lpstr>
      <vt:lpstr>Irrigated Agriculture Inputs (Medium)</vt:lpstr>
      <vt:lpstr>Irrigated Agriculture Inputs (High)</vt:lpstr>
      <vt:lpstr>Irrigated Agriculture: Results</vt:lpstr>
      <vt:lpstr>Irrigated Agriculture: Results</vt:lpstr>
      <vt:lpstr>Irrigated Agriculture: GWMA low</vt:lpstr>
      <vt:lpstr>Irrigated Agriculture: per-acre low</vt:lpstr>
      <vt:lpstr>Irrigated Agriculture: GWMA average</vt:lpstr>
      <vt:lpstr>Irrigated Agriculture: per-acre average</vt:lpstr>
      <vt:lpstr>Irrigated Agriculture: GWMA high</vt:lpstr>
      <vt:lpstr>Irrigated Agriculture: per-acre high</vt:lpstr>
      <vt:lpstr>PowerPoint Presentation</vt:lpstr>
      <vt:lpstr>Atmospheric Deposition: Methods</vt:lpstr>
      <vt:lpstr>Atmospheric Deposition: Results</vt:lpstr>
      <vt:lpstr>PowerPoint Presentation</vt:lpstr>
      <vt:lpstr>Overall Results</vt:lpstr>
      <vt:lpstr>Whole GWMA Acreage (low)</vt:lpstr>
      <vt:lpstr>Whole GWMA Acreage (medium)</vt:lpstr>
      <vt:lpstr>Whole GWMA Acreage (high)</vt:lpstr>
      <vt:lpstr>Per-acre available nitrogen</vt:lpstr>
      <vt:lpstr>GIS Tools Example</vt:lpstr>
      <vt:lpstr>Conclusions</vt:lpstr>
      <vt:lpstr>Future Research</vt:lpstr>
      <vt:lpstr>Questions?</vt:lpstr>
      <vt:lpstr>Washington State Department of Agriculture</vt:lpstr>
      <vt:lpstr>History</vt:lpstr>
      <vt:lpstr>Lagoon Nitrogen Concentration</vt:lpstr>
      <vt:lpstr>Lagoon Nitrogen Concentration</vt:lpstr>
      <vt:lpstr>Lagoon Surface Area</vt:lpstr>
      <vt:lpstr>Lagoon Surface Area</vt:lpstr>
      <vt:lpstr>Yakima Groundwater Management Area (GWMA)</vt:lpstr>
      <vt:lpstr>Yakima GWMA Background</vt:lpstr>
      <vt:lpstr>Yakima Groundwater Management Area (GWMA) Crops</vt:lpstr>
    </vt:vector>
  </TitlesOfParts>
  <Company>Washington Department of 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ESA/BiOp Briefing for Director Hover</dc:title>
  <dc:creator>gtuttle</dc:creator>
  <cp:lastModifiedBy>Drennan, Margaret (AGR)</cp:lastModifiedBy>
  <cp:revision>322</cp:revision>
  <dcterms:created xsi:type="dcterms:W3CDTF">2013-08-13T18:05:20Z</dcterms:created>
  <dcterms:modified xsi:type="dcterms:W3CDTF">2017-04-12T16:59:57Z</dcterms:modified>
</cp:coreProperties>
</file>