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72" r:id="rId2"/>
    <p:sldMasterId id="2147483790" r:id="rId3"/>
  </p:sldMasterIdLst>
  <p:notesMasterIdLst>
    <p:notesMasterId r:id="rId27"/>
  </p:notesMasterIdLst>
  <p:handoutMasterIdLst>
    <p:handoutMasterId r:id="rId28"/>
  </p:handoutMasterIdLst>
  <p:sldIdLst>
    <p:sldId id="269" r:id="rId4"/>
    <p:sldId id="328" r:id="rId5"/>
    <p:sldId id="327" r:id="rId6"/>
    <p:sldId id="320" r:id="rId7"/>
    <p:sldId id="321" r:id="rId8"/>
    <p:sldId id="284" r:id="rId9"/>
    <p:sldId id="339" r:id="rId10"/>
    <p:sldId id="340" r:id="rId11"/>
    <p:sldId id="341" r:id="rId12"/>
    <p:sldId id="342" r:id="rId13"/>
    <p:sldId id="337" r:id="rId14"/>
    <p:sldId id="331" r:id="rId15"/>
    <p:sldId id="332" r:id="rId16"/>
    <p:sldId id="334" r:id="rId17"/>
    <p:sldId id="303" r:id="rId18"/>
    <p:sldId id="330" r:id="rId19"/>
    <p:sldId id="258" r:id="rId20"/>
    <p:sldId id="260" r:id="rId21"/>
    <p:sldId id="262" r:id="rId22"/>
    <p:sldId id="335" r:id="rId23"/>
    <p:sldId id="338" r:id="rId24"/>
    <p:sldId id="305" r:id="rId25"/>
    <p:sldId id="302" r:id="rId26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4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4FC"/>
    <a:srgbClr val="9E021F"/>
    <a:srgbClr val="60ABCB"/>
    <a:srgbClr val="000000"/>
    <a:srgbClr val="3B498B"/>
    <a:srgbClr val="D7C8FC"/>
    <a:srgbClr val="5C5F75"/>
    <a:srgbClr val="3F6447"/>
    <a:srgbClr val="247F85"/>
    <a:srgbClr val="A34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>
      <p:cViewPr varScale="1">
        <p:scale>
          <a:sx n="114" d="100"/>
          <a:sy n="114" d="100"/>
        </p:scale>
        <p:origin x="456" y="11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285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title>
    <c:autoTitleDeleted val="0"/>
    <c:view3D>
      <c:rotX val="15"/>
      <c:rotY val="18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079365079365079"/>
          <c:y val="0.30935251798561286"/>
          <c:w val="0.70952380952381078"/>
          <c:h val="0.4268585131894499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6774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gradFill rotWithShape="0">
                <a:gsLst>
                  <a:gs pos="0">
                    <a:srgbClr val="339933">
                      <a:gamma/>
                      <a:shade val="46275"/>
                      <a:invGamma/>
                    </a:srgbClr>
                  </a:gs>
                  <a:gs pos="100000">
                    <a:srgbClr val="339933"/>
                  </a:gs>
                </a:gsLst>
                <a:lin ang="5400000" scaled="1"/>
              </a:gra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49AF-4939-B2D6-D71C045C2CFF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49AF-4939-B2D6-D71C045C2CFF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49AF-4939-B2D6-D71C045C2CFF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49AF-4939-B2D6-D71C045C2CFF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49AF-4939-B2D6-D71C045C2CFF}"/>
              </c:ext>
            </c:extLst>
          </c:dPt>
          <c:dPt>
            <c:idx val="5"/>
            <c:bubble3D val="0"/>
            <c:spPr>
              <a:solidFill>
                <a:schemeClr val="hlink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49AF-4939-B2D6-D71C045C2CFF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49AF-4939-B2D6-D71C045C2CFF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49AF-4939-B2D6-D71C045C2CFF}"/>
              </c:ext>
            </c:extLst>
          </c:dPt>
          <c:dPt>
            <c:idx val="8"/>
            <c:bubble3D val="0"/>
            <c:spPr>
              <a:solidFill>
                <a:schemeClr val="accent4">
                  <a:lumMod val="75000"/>
                </a:schemeClr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49AF-4939-B2D6-D71C045C2CFF}"/>
              </c:ext>
            </c:extLst>
          </c:dPt>
          <c:dLbls>
            <c:dLbl>
              <c:idx val="0"/>
              <c:layout>
                <c:manualLayout>
                  <c:x val="6.2416247027110155E-2"/>
                  <c:y val="0.14093202706256885"/>
                </c:manualLayout>
              </c:layout>
              <c:numFmt formatCode="0.00%" sourceLinked="0"/>
              <c:spPr>
                <a:noFill/>
                <a:ln w="33548">
                  <a:noFill/>
                </a:ln>
              </c:spPr>
              <c:txPr>
                <a:bodyPr/>
                <a:lstStyle/>
                <a:p>
                  <a:pPr>
                    <a:defRPr sz="1586" b="1" i="0" u="none" strike="noStrike" baseline="0">
                      <a:solidFill>
                        <a:schemeClr val="bg1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AF-4939-B2D6-D71C045C2CFF}"/>
                </c:ext>
              </c:extLst>
            </c:dLbl>
            <c:dLbl>
              <c:idx val="1"/>
              <c:layout>
                <c:manualLayout>
                  <c:x val="-9.9523989681378586E-2"/>
                  <c:y val="-0.19244910817965413"/>
                </c:manualLayout>
              </c:layout>
              <c:numFmt formatCode="0.00%" sourceLinked="0"/>
              <c:spPr>
                <a:noFill/>
                <a:ln w="33548">
                  <a:noFill/>
                </a:ln>
              </c:spPr>
              <c:txPr>
                <a:bodyPr/>
                <a:lstStyle/>
                <a:p>
                  <a:pPr>
                    <a:defRPr sz="1586" b="1" i="0" u="none" strike="noStrike" baseline="0">
                      <a:solidFill>
                        <a:schemeClr val="bg1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AF-4939-B2D6-D71C045C2CFF}"/>
                </c:ext>
              </c:extLst>
            </c:dLbl>
            <c:dLbl>
              <c:idx val="2"/>
              <c:layout>
                <c:manualLayout>
                  <c:x val="-8.6164841096990574E-2"/>
                  <c:y val="-0.21511869348599658"/>
                </c:manualLayout>
              </c:layout>
              <c:numFmt formatCode="0.00%" sourceLinked="0"/>
              <c:spPr>
                <a:noFill/>
                <a:ln w="33548">
                  <a:noFill/>
                </a:ln>
              </c:spPr>
              <c:txPr>
                <a:bodyPr/>
                <a:lstStyle/>
                <a:p>
                  <a:pPr>
                    <a:defRPr sz="1586" b="1" i="0" u="none" strike="noStrike" baseline="0">
                      <a:solidFill>
                        <a:schemeClr val="bg1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AF-4939-B2D6-D71C045C2CFF}"/>
                </c:ext>
              </c:extLst>
            </c:dLbl>
            <c:dLbl>
              <c:idx val="3"/>
              <c:layout>
                <c:manualLayout>
                  <c:x val="-3.998050858396799E-2"/>
                  <c:y val="-0.27749598560622185"/>
                </c:manualLayout>
              </c:layout>
              <c:numFmt formatCode="0.00%" sourceLinked="0"/>
              <c:spPr>
                <a:noFill/>
                <a:ln w="33548">
                  <a:noFill/>
                </a:ln>
              </c:spPr>
              <c:txPr>
                <a:bodyPr/>
                <a:lstStyle/>
                <a:p>
                  <a:pPr>
                    <a:defRPr sz="1586" b="1" i="0" u="none" strike="noStrike" baseline="0">
                      <a:solidFill>
                        <a:schemeClr val="bg1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AF-4939-B2D6-D71C045C2CFF}"/>
                </c:ext>
              </c:extLst>
            </c:dLbl>
            <c:dLbl>
              <c:idx val="4"/>
              <c:layout>
                <c:manualLayout>
                  <c:x val="9.2815283335484708E-3"/>
                  <c:y val="-7.2794211534369019E-2"/>
                </c:manualLayout>
              </c:layout>
              <c:numFmt formatCode="0.00%" sourceLinked="0"/>
              <c:spPr>
                <a:noFill/>
                <a:ln w="33548">
                  <a:noFill/>
                </a:ln>
              </c:spPr>
              <c:txPr>
                <a:bodyPr/>
                <a:lstStyle/>
                <a:p>
                  <a:pPr>
                    <a:defRPr sz="1586" b="1" i="0" u="none" strike="noStrike" baseline="0">
                      <a:solidFill>
                        <a:schemeClr val="bg1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AF-4939-B2D6-D71C045C2CFF}"/>
                </c:ext>
              </c:extLst>
            </c:dLbl>
            <c:dLbl>
              <c:idx val="5"/>
              <c:layout>
                <c:manualLayout>
                  <c:x val="-3.6995347834572843E-3"/>
                  <c:y val="5.7221209925667808E-2"/>
                </c:manualLayout>
              </c:layout>
              <c:numFmt formatCode="0.00%" sourceLinked="0"/>
              <c:spPr>
                <a:noFill/>
                <a:ln w="33548">
                  <a:noFill/>
                </a:ln>
              </c:spPr>
              <c:txPr>
                <a:bodyPr/>
                <a:lstStyle/>
                <a:p>
                  <a:pPr>
                    <a:defRPr sz="1586" b="1" i="0" u="none" strike="noStrike" baseline="0">
                      <a:solidFill>
                        <a:schemeClr val="bg1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23936366999627"/>
                      <c:h val="0.181190981832803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9AF-4939-B2D6-D71C045C2CFF}"/>
                </c:ext>
              </c:extLst>
            </c:dLbl>
            <c:dLbl>
              <c:idx val="6"/>
              <c:layout>
                <c:manualLayout>
                  <c:x val="2.6824835420162643E-2"/>
                  <c:y val="0.1473348294608138"/>
                </c:manualLayout>
              </c:layout>
              <c:numFmt formatCode="0.00%" sourceLinked="0"/>
              <c:spPr>
                <a:noFill/>
                <a:ln w="33548">
                  <a:noFill/>
                </a:ln>
              </c:spPr>
              <c:txPr>
                <a:bodyPr/>
                <a:lstStyle/>
                <a:p>
                  <a:pPr>
                    <a:defRPr sz="1586" b="1" i="0" u="none" strike="noStrike" baseline="0">
                      <a:solidFill>
                        <a:schemeClr val="bg1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AF-4939-B2D6-D71C045C2CFF}"/>
                </c:ext>
              </c:extLst>
            </c:dLbl>
            <c:dLbl>
              <c:idx val="7"/>
              <c:layout>
                <c:manualLayout>
                  <c:x val="-0.14866619336517367"/>
                  <c:y val="0.10265530383640629"/>
                </c:manualLayout>
              </c:layout>
              <c:numFmt formatCode="0.00%" sourceLinked="0"/>
              <c:spPr>
                <a:noFill/>
                <a:ln w="33548">
                  <a:noFill/>
                </a:ln>
              </c:spPr>
              <c:txPr>
                <a:bodyPr/>
                <a:lstStyle/>
                <a:p>
                  <a:pPr>
                    <a:defRPr sz="1586" b="1" i="0" u="none" strike="noStrike" baseline="0">
                      <a:solidFill>
                        <a:schemeClr val="bg1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AF-4939-B2D6-D71C045C2CFF}"/>
                </c:ext>
              </c:extLst>
            </c:dLbl>
            <c:dLbl>
              <c:idx val="8"/>
              <c:layout>
                <c:manualLayout>
                  <c:x val="-0.23888472957273785"/>
                  <c:y val="8.546692719921066E-2"/>
                </c:manualLayout>
              </c:layout>
              <c:numFmt formatCode="0.00%" sourceLinked="0"/>
              <c:spPr>
                <a:noFill/>
                <a:ln w="33548">
                  <a:noFill/>
                </a:ln>
              </c:spPr>
              <c:txPr>
                <a:bodyPr/>
                <a:lstStyle/>
                <a:p>
                  <a:pPr>
                    <a:defRPr sz="1586" b="1" i="0" u="none" strike="noStrike" baseline="0">
                      <a:solidFill>
                        <a:schemeClr val="bg1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9AF-4939-B2D6-D71C045C2CFF}"/>
                </c:ext>
              </c:extLst>
            </c:dLbl>
            <c:numFmt formatCode="0.00%" sourceLinked="0"/>
            <c:spPr>
              <a:noFill/>
              <a:ln w="3354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86" b="1" i="0" u="none" strike="noStrike" baseline="0">
                    <a:solidFill>
                      <a:schemeClr val="bg1"/>
                    </a:solidFill>
                    <a:latin typeface="Comic Sans MS"/>
                    <a:ea typeface="Comic Sans MS"/>
                    <a:cs typeface="Comic Sans M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Sheet1!$B$1:$J$1</c:f>
              <c:strCache>
                <c:ptCount val="9"/>
                <c:pt idx="0">
                  <c:v>Property Tax</c:v>
                </c:pt>
                <c:pt idx="1">
                  <c:v>Road Levy Shift</c:v>
                </c:pt>
                <c:pt idx="2">
                  <c:v>Sales Tax</c:v>
                </c:pt>
                <c:pt idx="3">
                  <c:v>Investment Income</c:v>
                </c:pt>
                <c:pt idx="4">
                  <c:v>Other Taxes</c:v>
                </c:pt>
                <c:pt idx="5">
                  <c:v>State &amp; Federal</c:v>
                </c:pt>
                <c:pt idx="6">
                  <c:v>Charges for Services</c:v>
                </c:pt>
                <c:pt idx="7">
                  <c:v>Fines &amp; Fees</c:v>
                </c:pt>
                <c:pt idx="8">
                  <c:v>Other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25940000</c:v>
                </c:pt>
                <c:pt idx="1">
                  <c:v>2200000</c:v>
                </c:pt>
                <c:pt idx="2">
                  <c:v>14950000</c:v>
                </c:pt>
                <c:pt idx="3">
                  <c:v>1040000</c:v>
                </c:pt>
                <c:pt idx="4">
                  <c:v>93500</c:v>
                </c:pt>
                <c:pt idx="5">
                  <c:v>8474579</c:v>
                </c:pt>
                <c:pt idx="6">
                  <c:v>8855982</c:v>
                </c:pt>
                <c:pt idx="7">
                  <c:v>2654264</c:v>
                </c:pt>
                <c:pt idx="8">
                  <c:v>3264921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9AF-4939-B2D6-D71C045C2CF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6774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49AF-4939-B2D6-D71C045C2CF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B-49AF-4939-B2D6-D71C045C2CFF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49AF-4939-B2D6-D71C045C2CFF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49AF-4939-B2D6-D71C045C2CFF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49AF-4939-B2D6-D71C045C2CFF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49AF-4939-B2D6-D71C045C2CFF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0-49AF-4939-B2D6-D71C045C2CFF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11-49AF-4939-B2D6-D71C045C2CFF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2-49AF-4939-B2D6-D71C045C2CFF}"/>
              </c:ext>
            </c:extLst>
          </c:dPt>
          <c:dLbls>
            <c:numFmt formatCode="0%" sourceLinked="0"/>
            <c:spPr>
              <a:noFill/>
              <a:ln w="3354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93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Sheet1!$B$1:$J$1</c:f>
              <c:strCache>
                <c:ptCount val="9"/>
                <c:pt idx="0">
                  <c:v>Property Tax</c:v>
                </c:pt>
                <c:pt idx="1">
                  <c:v>Road Levy Shift</c:v>
                </c:pt>
                <c:pt idx="2">
                  <c:v>Sales Tax</c:v>
                </c:pt>
                <c:pt idx="3">
                  <c:v>Investment Income</c:v>
                </c:pt>
                <c:pt idx="4">
                  <c:v>Other Taxes</c:v>
                </c:pt>
                <c:pt idx="5">
                  <c:v>State &amp; Federal</c:v>
                </c:pt>
                <c:pt idx="6">
                  <c:v>Charges for Services</c:v>
                </c:pt>
                <c:pt idx="7">
                  <c:v>Fines &amp; Fees</c:v>
                </c:pt>
                <c:pt idx="8">
                  <c:v>Other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13-49AF-4939-B2D6-D71C045C2CF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6774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49AF-4939-B2D6-D71C045C2C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49AF-4939-B2D6-D71C045C2CF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6-49AF-4939-B2D6-D71C045C2CFF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49AF-4939-B2D6-D71C045C2CFF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8-49AF-4939-B2D6-D71C045C2CFF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677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49AF-4939-B2D6-D71C045C2CFF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A-49AF-4939-B2D6-D71C045C2CFF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1B-49AF-4939-B2D6-D71C045C2CFF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C-49AF-4939-B2D6-D71C045C2CFF}"/>
              </c:ext>
            </c:extLst>
          </c:dPt>
          <c:dLbls>
            <c:numFmt formatCode="0%" sourceLinked="0"/>
            <c:spPr>
              <a:noFill/>
              <a:ln w="3354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93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Sheet1!$B$1:$J$1</c:f>
              <c:strCache>
                <c:ptCount val="9"/>
                <c:pt idx="0">
                  <c:v>Property Tax</c:v>
                </c:pt>
                <c:pt idx="1">
                  <c:v>Road Levy Shift</c:v>
                </c:pt>
                <c:pt idx="2">
                  <c:v>Sales Tax</c:v>
                </c:pt>
                <c:pt idx="3">
                  <c:v>Investment Income</c:v>
                </c:pt>
                <c:pt idx="4">
                  <c:v>Other Taxes</c:v>
                </c:pt>
                <c:pt idx="5">
                  <c:v>State &amp; Federal</c:v>
                </c:pt>
                <c:pt idx="6">
                  <c:v>Charges for Services</c:v>
                </c:pt>
                <c:pt idx="7">
                  <c:v>Fines &amp; Fees</c:v>
                </c:pt>
                <c:pt idx="8">
                  <c:v>Other</c:v>
                </c:pt>
              </c:strCache>
            </c:strRef>
          </c:cat>
          <c:val>
            <c:numRef>
              <c:f>Sheet1!$B$4:$J$4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1D-49AF-4939-B2D6-D71C045C2C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676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376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32BB2C-368E-44A2-8AE0-92C842477508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240CF3-82E0-4F76-85EE-E3CC866514D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Fish Passage</a:t>
          </a:r>
        </a:p>
      </dgm:t>
    </dgm:pt>
    <dgm:pt modelId="{694748B1-BFA0-4312-8C73-41A8ADF8BD88}" type="parTrans" cxnId="{10D8720E-1069-4102-BFC4-C8BBA5D39E0C}">
      <dgm:prSet/>
      <dgm:spPr/>
      <dgm:t>
        <a:bodyPr/>
        <a:lstStyle/>
        <a:p>
          <a:endParaRPr lang="en-US"/>
        </a:p>
      </dgm:t>
    </dgm:pt>
    <dgm:pt modelId="{482DA552-26FF-4831-A21F-6B244AA846C3}" type="sibTrans" cxnId="{10D8720E-1069-4102-BFC4-C8BBA5D39E0C}">
      <dgm:prSet/>
      <dgm:spPr>
        <a:blipFill dpi="0" rotWithShape="1">
          <a:blip xmlns:r="http://schemas.openxmlformats.org/officeDocument/2006/relationships" r:embed="rId1"/>
          <a:srcRect/>
          <a:stretch>
            <a:fillRect l="-20335" t="-9584" r="-20335" b="-2814"/>
          </a:stretch>
        </a:blipFill>
      </dgm:spPr>
      <dgm:t>
        <a:bodyPr/>
        <a:lstStyle/>
        <a:p>
          <a:endParaRPr lang="en-US"/>
        </a:p>
      </dgm:t>
    </dgm:pt>
    <dgm:pt modelId="{BA5FAC25-FE10-4C83-84F9-BF9014D58A6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Structural Operational Changes</a:t>
          </a:r>
        </a:p>
      </dgm:t>
    </dgm:pt>
    <dgm:pt modelId="{B78B4023-35DF-41B8-8DF7-1A8C13F1909C}" type="parTrans" cxnId="{5C95BBF4-CEA3-4B70-8DF4-407F0BC2A77D}">
      <dgm:prSet/>
      <dgm:spPr/>
      <dgm:t>
        <a:bodyPr/>
        <a:lstStyle/>
        <a:p>
          <a:endParaRPr lang="en-US"/>
        </a:p>
      </dgm:t>
    </dgm:pt>
    <dgm:pt modelId="{5FCF2E30-7CF8-45B4-9307-D4CE4E9D184A}" type="sibTrans" cxnId="{5C95BBF4-CEA3-4B70-8DF4-407F0BC2A77D}">
      <dgm:prSet/>
      <dgm:spPr>
        <a:blipFill dpi="0" rotWithShape="1">
          <a:blip xmlns:r="http://schemas.openxmlformats.org/officeDocument/2006/relationships" r:embed="rId2"/>
          <a:srcRect/>
          <a:stretch>
            <a:fillRect l="-8838" t="-9003" r="-31832" b="-5301"/>
          </a:stretch>
        </a:blipFill>
      </dgm:spPr>
      <dgm:t>
        <a:bodyPr/>
        <a:lstStyle/>
        <a:p>
          <a:endParaRPr lang="en-US"/>
        </a:p>
      </dgm:t>
    </dgm:pt>
    <dgm:pt modelId="{C7B42D94-73B7-40AB-B6A8-72E5629FB74F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Surface Storage</a:t>
          </a:r>
        </a:p>
      </dgm:t>
    </dgm:pt>
    <dgm:pt modelId="{D76202F7-FD5E-4F02-90F5-56CB461459DB}" type="parTrans" cxnId="{954D6B2D-4BA7-4825-B8D6-4C21559FDB82}">
      <dgm:prSet/>
      <dgm:spPr/>
      <dgm:t>
        <a:bodyPr/>
        <a:lstStyle/>
        <a:p>
          <a:endParaRPr lang="en-US"/>
        </a:p>
      </dgm:t>
    </dgm:pt>
    <dgm:pt modelId="{6786006D-D78C-4DB5-A238-EC4B50A7DBB2}" type="sibTrans" cxnId="{954D6B2D-4BA7-4825-B8D6-4C21559FDB82}">
      <dgm:prSet/>
      <dgm:spPr>
        <a:blipFill dpi="0" rotWithShape="1">
          <a:blip xmlns:r="http://schemas.openxmlformats.org/officeDocument/2006/relationships" r:embed="rId3"/>
          <a:srcRect/>
          <a:stretch>
            <a:fillRect l="-20335" t="-12445" r="-20335" b="-6620"/>
          </a:stretch>
        </a:blipFill>
      </dgm:spPr>
      <dgm:t>
        <a:bodyPr/>
        <a:lstStyle/>
        <a:p>
          <a:endParaRPr lang="en-US"/>
        </a:p>
      </dgm:t>
    </dgm:pt>
    <dgm:pt modelId="{CAF8AD7A-DE26-40DE-BC0A-2B7EB07FF15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Groundwater Storage</a:t>
          </a:r>
        </a:p>
      </dgm:t>
    </dgm:pt>
    <dgm:pt modelId="{F9451642-8939-4706-8FEC-940DDAE10275}" type="parTrans" cxnId="{00975BEB-C4B9-4404-B6D3-201BCE14917E}">
      <dgm:prSet/>
      <dgm:spPr/>
      <dgm:t>
        <a:bodyPr/>
        <a:lstStyle/>
        <a:p>
          <a:endParaRPr lang="en-US"/>
        </a:p>
      </dgm:t>
    </dgm:pt>
    <dgm:pt modelId="{69EE79AB-F591-4064-A119-DB43C7044469}" type="sibTrans" cxnId="{00975BEB-C4B9-4404-B6D3-201BCE14917E}">
      <dgm:prSet/>
      <dgm:spPr>
        <a:blipFill dpi="0" rotWithShape="1">
          <a:blip xmlns:r="http://schemas.openxmlformats.org/officeDocument/2006/relationships" r:embed="rId4"/>
          <a:srcRect/>
          <a:stretch>
            <a:fillRect l="-21274" t="-2589" r="-15494" b="-4272"/>
          </a:stretch>
        </a:blipFill>
      </dgm:spPr>
      <dgm:t>
        <a:bodyPr/>
        <a:lstStyle/>
        <a:p>
          <a:endParaRPr lang="en-US"/>
        </a:p>
      </dgm:t>
    </dgm:pt>
    <dgm:pt modelId="{3652C330-B6D8-4DEB-B7D4-EE152962528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Habitat Restoration</a:t>
          </a:r>
        </a:p>
      </dgm:t>
    </dgm:pt>
    <dgm:pt modelId="{108BD733-9954-4655-8A51-C8E38601364C}" type="parTrans" cxnId="{D2B7C874-94D8-4CAF-B797-B0262246B9DC}">
      <dgm:prSet/>
      <dgm:spPr/>
      <dgm:t>
        <a:bodyPr/>
        <a:lstStyle/>
        <a:p>
          <a:endParaRPr lang="en-US"/>
        </a:p>
      </dgm:t>
    </dgm:pt>
    <dgm:pt modelId="{E0590CD6-1E49-47C0-AB40-E116E06BBE07}" type="sibTrans" cxnId="{D2B7C874-94D8-4CAF-B797-B0262246B9DC}">
      <dgm:prSet/>
      <dgm:spPr>
        <a:blipFill dpi="0" rotWithShape="1">
          <a:blip xmlns:r="http://schemas.openxmlformats.org/officeDocument/2006/relationships" r:embed="rId5"/>
          <a:srcRect/>
          <a:stretch>
            <a:fillRect l="-6046" t="-2850" r="-7088" b="-4906"/>
          </a:stretch>
        </a:blipFill>
      </dgm:spPr>
      <dgm:t>
        <a:bodyPr/>
        <a:lstStyle/>
        <a:p>
          <a:endParaRPr lang="en-US"/>
        </a:p>
      </dgm:t>
    </dgm:pt>
    <dgm:pt modelId="{36FBADD2-098E-42EE-9CB9-C8D84CB09BF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Market-based Reallocation</a:t>
          </a:r>
        </a:p>
      </dgm:t>
    </dgm:pt>
    <dgm:pt modelId="{564E4599-1FFD-410D-9C14-7E9C5863D403}" type="parTrans" cxnId="{0C3AD151-74D8-4BE1-B025-8E53425BAF6B}">
      <dgm:prSet/>
      <dgm:spPr/>
      <dgm:t>
        <a:bodyPr/>
        <a:lstStyle/>
        <a:p>
          <a:endParaRPr lang="en-US"/>
        </a:p>
      </dgm:t>
    </dgm:pt>
    <dgm:pt modelId="{E6926FA2-4641-4485-8509-FC6FC1C073F4}" type="sibTrans" cxnId="{0C3AD151-74D8-4BE1-B025-8E53425BAF6B}">
      <dgm:prSet/>
      <dgm:spPr>
        <a:blipFill dpi="0" rotWithShape="1">
          <a:blip xmlns:r="http://schemas.openxmlformats.org/officeDocument/2006/relationships" r:embed="rId6"/>
          <a:srcRect/>
          <a:stretch>
            <a:fillRect l="-4417" t="-5700" r="-10759" b="-2220"/>
          </a:stretch>
        </a:blipFill>
      </dgm:spPr>
      <dgm:t>
        <a:bodyPr/>
        <a:lstStyle/>
        <a:p>
          <a:endParaRPr lang="en-US"/>
        </a:p>
      </dgm:t>
    </dgm:pt>
    <dgm:pt modelId="{23EE4277-FE5D-43B6-A685-19056A669A3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Water Conservation</a:t>
          </a:r>
        </a:p>
      </dgm:t>
    </dgm:pt>
    <dgm:pt modelId="{2ECB04D1-C080-48E9-9B1E-15ACB91129B0}" type="parTrans" cxnId="{17AF26D0-DD47-4F68-9DE8-6CCB4CAA3DA9}">
      <dgm:prSet/>
      <dgm:spPr/>
      <dgm:t>
        <a:bodyPr/>
        <a:lstStyle/>
        <a:p>
          <a:endParaRPr lang="en-US"/>
        </a:p>
      </dgm:t>
    </dgm:pt>
    <dgm:pt modelId="{C62EB64C-305E-4EA4-83A8-F5FECE97215D}" type="sibTrans" cxnId="{17AF26D0-DD47-4F68-9DE8-6CCB4CAA3DA9}">
      <dgm:prSet/>
      <dgm:spPr>
        <a:blipFill dpi="0" rotWithShape="1">
          <a:blip xmlns:r="http://schemas.openxmlformats.org/officeDocument/2006/relationships" r:embed="rId7"/>
          <a:srcRect/>
          <a:stretch>
            <a:fillRect l="-17889" t="-4275" r="-7089" b="-2837"/>
          </a:stretch>
        </a:blipFill>
      </dgm:spPr>
      <dgm:t>
        <a:bodyPr/>
        <a:lstStyle/>
        <a:p>
          <a:endParaRPr lang="en-US"/>
        </a:p>
      </dgm:t>
    </dgm:pt>
    <dgm:pt modelId="{48F09881-7C25-4AD4-8D80-1B3BEE7F449B}" type="pres">
      <dgm:prSet presAssocID="{9132BB2C-368E-44A2-8AE0-92C842477508}" presName="Name0" presStyleCnt="0">
        <dgm:presLayoutVars>
          <dgm:chMax val="21"/>
          <dgm:chPref val="21"/>
        </dgm:presLayoutVars>
      </dgm:prSet>
      <dgm:spPr/>
    </dgm:pt>
    <dgm:pt modelId="{850C090E-754F-4342-8790-3FBB65CFA7D1}" type="pres">
      <dgm:prSet presAssocID="{98240CF3-82E0-4F76-85EE-E3CC866514DE}" presName="text1" presStyleCnt="0"/>
      <dgm:spPr/>
    </dgm:pt>
    <dgm:pt modelId="{0DEAD588-CA0E-4E4A-B74B-F48FC52D0AF3}" type="pres">
      <dgm:prSet presAssocID="{98240CF3-82E0-4F76-85EE-E3CC866514DE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0C876739-1F51-4511-BB03-4A317FC877E1}" type="pres">
      <dgm:prSet presAssocID="{98240CF3-82E0-4F76-85EE-E3CC866514DE}" presName="textaccent1" presStyleCnt="0"/>
      <dgm:spPr/>
    </dgm:pt>
    <dgm:pt modelId="{EF175DD2-D469-40F3-916B-0AF5A5F17AE1}" type="pres">
      <dgm:prSet presAssocID="{98240CF3-82E0-4F76-85EE-E3CC866514DE}" presName="accentRepeatNode" presStyleLbl="solidAlignAcc1" presStyleIdx="0" presStyleCnt="14"/>
      <dgm:spPr/>
    </dgm:pt>
    <dgm:pt modelId="{CEE49D88-AEFB-4050-AED2-5729C5984C94}" type="pres">
      <dgm:prSet presAssocID="{482DA552-26FF-4831-A21F-6B244AA846C3}" presName="image1" presStyleCnt="0"/>
      <dgm:spPr/>
    </dgm:pt>
    <dgm:pt modelId="{B9E6976E-96C9-4ADA-9687-654E8CD43696}" type="pres">
      <dgm:prSet presAssocID="{482DA552-26FF-4831-A21F-6B244AA846C3}" presName="imageRepeatNode" presStyleLbl="alignAcc1" presStyleIdx="0" presStyleCnt="7"/>
      <dgm:spPr/>
    </dgm:pt>
    <dgm:pt modelId="{15F04D90-5BC2-4EFA-A1B7-8400E661F57D}" type="pres">
      <dgm:prSet presAssocID="{482DA552-26FF-4831-A21F-6B244AA846C3}" presName="imageaccent1" presStyleCnt="0"/>
      <dgm:spPr/>
    </dgm:pt>
    <dgm:pt modelId="{C1C253E4-2F83-420B-A556-4B289A6D1F03}" type="pres">
      <dgm:prSet presAssocID="{482DA552-26FF-4831-A21F-6B244AA846C3}" presName="accentRepeatNode" presStyleLbl="solidAlignAcc1" presStyleIdx="1" presStyleCnt="14"/>
      <dgm:spPr/>
    </dgm:pt>
    <dgm:pt modelId="{B9740791-855E-44BE-8E30-33067B7BFB4A}" type="pres">
      <dgm:prSet presAssocID="{BA5FAC25-FE10-4C83-84F9-BF9014D58A61}" presName="text2" presStyleCnt="0"/>
      <dgm:spPr/>
    </dgm:pt>
    <dgm:pt modelId="{19E212CD-D3DA-4780-8610-3922F0204D53}" type="pres">
      <dgm:prSet presAssocID="{BA5FAC25-FE10-4C83-84F9-BF9014D58A61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42972867-AD13-4743-8206-4B562D55D891}" type="pres">
      <dgm:prSet presAssocID="{BA5FAC25-FE10-4C83-84F9-BF9014D58A61}" presName="textaccent2" presStyleCnt="0"/>
      <dgm:spPr/>
    </dgm:pt>
    <dgm:pt modelId="{6A6ABCE9-2A0D-4141-8A6B-7B82D3234ACC}" type="pres">
      <dgm:prSet presAssocID="{BA5FAC25-FE10-4C83-84F9-BF9014D58A61}" presName="accentRepeatNode" presStyleLbl="solidAlignAcc1" presStyleIdx="2" presStyleCnt="14"/>
      <dgm:spPr/>
    </dgm:pt>
    <dgm:pt modelId="{291B4E0A-53DB-4951-96B6-DCEC7FEE7FEC}" type="pres">
      <dgm:prSet presAssocID="{5FCF2E30-7CF8-45B4-9307-D4CE4E9D184A}" presName="image2" presStyleCnt="0"/>
      <dgm:spPr/>
    </dgm:pt>
    <dgm:pt modelId="{20857F45-6FC2-42EA-A1F5-F8B3BE9A1BD0}" type="pres">
      <dgm:prSet presAssocID="{5FCF2E30-7CF8-45B4-9307-D4CE4E9D184A}" presName="imageRepeatNode" presStyleLbl="alignAcc1" presStyleIdx="1" presStyleCnt="7"/>
      <dgm:spPr/>
    </dgm:pt>
    <dgm:pt modelId="{6CBB820A-8FE6-47EC-A12F-E41980B464A1}" type="pres">
      <dgm:prSet presAssocID="{5FCF2E30-7CF8-45B4-9307-D4CE4E9D184A}" presName="imageaccent2" presStyleCnt="0"/>
      <dgm:spPr/>
    </dgm:pt>
    <dgm:pt modelId="{933C58B2-7E62-427E-9DED-5651F559C0D8}" type="pres">
      <dgm:prSet presAssocID="{5FCF2E30-7CF8-45B4-9307-D4CE4E9D184A}" presName="accentRepeatNode" presStyleLbl="solidAlignAcc1" presStyleIdx="3" presStyleCnt="14"/>
      <dgm:spPr/>
    </dgm:pt>
    <dgm:pt modelId="{AEF106F2-8166-462B-A9AE-EFA0B5073560}" type="pres">
      <dgm:prSet presAssocID="{C7B42D94-73B7-40AB-B6A8-72E5629FB74F}" presName="text3" presStyleCnt="0"/>
      <dgm:spPr/>
    </dgm:pt>
    <dgm:pt modelId="{2C8E6529-75C6-4889-94F1-0C1EA7662B14}" type="pres">
      <dgm:prSet presAssocID="{C7B42D94-73B7-40AB-B6A8-72E5629FB74F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33513486-13B8-4668-A33C-E9E5786424BB}" type="pres">
      <dgm:prSet presAssocID="{C7B42D94-73B7-40AB-B6A8-72E5629FB74F}" presName="textaccent3" presStyleCnt="0"/>
      <dgm:spPr/>
    </dgm:pt>
    <dgm:pt modelId="{815FA38A-4383-4B56-B081-8181823E353A}" type="pres">
      <dgm:prSet presAssocID="{C7B42D94-73B7-40AB-B6A8-72E5629FB74F}" presName="accentRepeatNode" presStyleLbl="solidAlignAcc1" presStyleIdx="4" presStyleCnt="14"/>
      <dgm:spPr/>
    </dgm:pt>
    <dgm:pt modelId="{0A7CCBAC-0364-4608-9A59-04D640BEE53B}" type="pres">
      <dgm:prSet presAssocID="{6786006D-D78C-4DB5-A238-EC4B50A7DBB2}" presName="image3" presStyleCnt="0"/>
      <dgm:spPr/>
    </dgm:pt>
    <dgm:pt modelId="{D81D4322-48AF-49E3-A846-2EE8DB6BE8FD}" type="pres">
      <dgm:prSet presAssocID="{6786006D-D78C-4DB5-A238-EC4B50A7DBB2}" presName="imageRepeatNode" presStyleLbl="alignAcc1" presStyleIdx="2" presStyleCnt="7"/>
      <dgm:spPr/>
    </dgm:pt>
    <dgm:pt modelId="{8E3BEAEC-317C-4ED8-82D3-029CDCC96337}" type="pres">
      <dgm:prSet presAssocID="{6786006D-D78C-4DB5-A238-EC4B50A7DBB2}" presName="imageaccent3" presStyleCnt="0"/>
      <dgm:spPr/>
    </dgm:pt>
    <dgm:pt modelId="{410BF3A6-B5EE-484C-8ECF-C8321F786D3A}" type="pres">
      <dgm:prSet presAssocID="{6786006D-D78C-4DB5-A238-EC4B50A7DBB2}" presName="accentRepeatNode" presStyleLbl="solidAlignAcc1" presStyleIdx="5" presStyleCnt="14"/>
      <dgm:spPr/>
    </dgm:pt>
    <dgm:pt modelId="{F7478287-A7F7-4CA6-ACE3-51B5392F2F27}" type="pres">
      <dgm:prSet presAssocID="{CAF8AD7A-DE26-40DE-BC0A-2B7EB07FF157}" presName="text4" presStyleCnt="0"/>
      <dgm:spPr/>
    </dgm:pt>
    <dgm:pt modelId="{F6109028-83F8-4914-AA71-6850CA9CD59B}" type="pres">
      <dgm:prSet presAssocID="{CAF8AD7A-DE26-40DE-BC0A-2B7EB07FF157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789028EA-F2E0-46A7-B6A7-920C32501E6F}" type="pres">
      <dgm:prSet presAssocID="{CAF8AD7A-DE26-40DE-BC0A-2B7EB07FF157}" presName="textaccent4" presStyleCnt="0"/>
      <dgm:spPr/>
    </dgm:pt>
    <dgm:pt modelId="{3E9960BC-D124-491F-BBC7-F6E2F6D7F0B1}" type="pres">
      <dgm:prSet presAssocID="{CAF8AD7A-DE26-40DE-BC0A-2B7EB07FF157}" presName="accentRepeatNode" presStyleLbl="solidAlignAcc1" presStyleIdx="6" presStyleCnt="14"/>
      <dgm:spPr/>
    </dgm:pt>
    <dgm:pt modelId="{408DD14C-4060-467F-BF7F-4C84C7E659A4}" type="pres">
      <dgm:prSet presAssocID="{69EE79AB-F591-4064-A119-DB43C7044469}" presName="image4" presStyleCnt="0"/>
      <dgm:spPr/>
    </dgm:pt>
    <dgm:pt modelId="{F6B71DD4-1DA3-4959-A0B4-E41E625D4654}" type="pres">
      <dgm:prSet presAssocID="{69EE79AB-F591-4064-A119-DB43C7044469}" presName="imageRepeatNode" presStyleLbl="alignAcc1" presStyleIdx="3" presStyleCnt="7"/>
      <dgm:spPr/>
    </dgm:pt>
    <dgm:pt modelId="{7187837D-3146-44ED-AC8C-56490E15895C}" type="pres">
      <dgm:prSet presAssocID="{69EE79AB-F591-4064-A119-DB43C7044469}" presName="imageaccent4" presStyleCnt="0"/>
      <dgm:spPr/>
    </dgm:pt>
    <dgm:pt modelId="{CFA095E2-A4B0-4DF5-883A-CFB891679AFE}" type="pres">
      <dgm:prSet presAssocID="{69EE79AB-F591-4064-A119-DB43C7044469}" presName="accentRepeatNode" presStyleLbl="solidAlignAcc1" presStyleIdx="7" presStyleCnt="14"/>
      <dgm:spPr/>
    </dgm:pt>
    <dgm:pt modelId="{41C47D2A-72EF-4F9F-A839-02CD54DC09AE}" type="pres">
      <dgm:prSet presAssocID="{3652C330-B6D8-4DEB-B7D4-EE152962528C}" presName="text5" presStyleCnt="0"/>
      <dgm:spPr/>
    </dgm:pt>
    <dgm:pt modelId="{3BB226AF-E689-4664-954A-73150410EEE3}" type="pres">
      <dgm:prSet presAssocID="{3652C330-B6D8-4DEB-B7D4-EE152962528C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EFF1D946-DE9B-4B71-AE62-D2FEC48A7DD5}" type="pres">
      <dgm:prSet presAssocID="{3652C330-B6D8-4DEB-B7D4-EE152962528C}" presName="textaccent5" presStyleCnt="0"/>
      <dgm:spPr/>
    </dgm:pt>
    <dgm:pt modelId="{39E44850-574A-4A7B-8FE3-1F60C7D04767}" type="pres">
      <dgm:prSet presAssocID="{3652C330-B6D8-4DEB-B7D4-EE152962528C}" presName="accentRepeatNode" presStyleLbl="solidAlignAcc1" presStyleIdx="8" presStyleCnt="14"/>
      <dgm:spPr/>
    </dgm:pt>
    <dgm:pt modelId="{3B34B7AB-90FC-4961-9E7C-FC0BFA63C9EF}" type="pres">
      <dgm:prSet presAssocID="{E0590CD6-1E49-47C0-AB40-E116E06BBE07}" presName="image5" presStyleCnt="0"/>
      <dgm:spPr/>
    </dgm:pt>
    <dgm:pt modelId="{E016F817-6D18-482A-96C5-8A7566ADD0D5}" type="pres">
      <dgm:prSet presAssocID="{E0590CD6-1E49-47C0-AB40-E116E06BBE07}" presName="imageRepeatNode" presStyleLbl="alignAcc1" presStyleIdx="4" presStyleCnt="7"/>
      <dgm:spPr/>
    </dgm:pt>
    <dgm:pt modelId="{F3DBE68E-3C09-4F7C-8F06-1675CAA4BB27}" type="pres">
      <dgm:prSet presAssocID="{E0590CD6-1E49-47C0-AB40-E116E06BBE07}" presName="imageaccent5" presStyleCnt="0"/>
      <dgm:spPr/>
    </dgm:pt>
    <dgm:pt modelId="{2B74176C-4961-4FA6-8DF2-3216A31D3EAF}" type="pres">
      <dgm:prSet presAssocID="{E0590CD6-1E49-47C0-AB40-E116E06BBE07}" presName="accentRepeatNode" presStyleLbl="solidAlignAcc1" presStyleIdx="9" presStyleCnt="14"/>
      <dgm:spPr/>
    </dgm:pt>
    <dgm:pt modelId="{8224EDFC-A174-424B-ADDD-75917C63EB84}" type="pres">
      <dgm:prSet presAssocID="{36FBADD2-098E-42EE-9CB9-C8D84CB09BFB}" presName="text6" presStyleCnt="0"/>
      <dgm:spPr/>
    </dgm:pt>
    <dgm:pt modelId="{804D18BA-ECCC-48C6-A50A-6878AEEBA19D}" type="pres">
      <dgm:prSet presAssocID="{36FBADD2-098E-42EE-9CB9-C8D84CB09BFB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EB36BC0E-7AC1-4539-91AB-4806F0E0CB3E}" type="pres">
      <dgm:prSet presAssocID="{36FBADD2-098E-42EE-9CB9-C8D84CB09BFB}" presName="textaccent6" presStyleCnt="0"/>
      <dgm:spPr/>
    </dgm:pt>
    <dgm:pt modelId="{DD124250-040A-4B96-825C-D2959BA56E88}" type="pres">
      <dgm:prSet presAssocID="{36FBADD2-098E-42EE-9CB9-C8D84CB09BFB}" presName="accentRepeatNode" presStyleLbl="solidAlignAcc1" presStyleIdx="10" presStyleCnt="14"/>
      <dgm:spPr/>
    </dgm:pt>
    <dgm:pt modelId="{10320480-2EBB-49A7-B9D3-19EEF98AD6CB}" type="pres">
      <dgm:prSet presAssocID="{E6926FA2-4641-4485-8509-FC6FC1C073F4}" presName="image6" presStyleCnt="0"/>
      <dgm:spPr/>
    </dgm:pt>
    <dgm:pt modelId="{3CAF7F91-4C09-4017-8E0F-D8AE9E034799}" type="pres">
      <dgm:prSet presAssocID="{E6926FA2-4641-4485-8509-FC6FC1C073F4}" presName="imageRepeatNode" presStyleLbl="alignAcc1" presStyleIdx="5" presStyleCnt="7"/>
      <dgm:spPr/>
    </dgm:pt>
    <dgm:pt modelId="{205697DB-BC00-47B2-99BE-3EA9AE568AAC}" type="pres">
      <dgm:prSet presAssocID="{E6926FA2-4641-4485-8509-FC6FC1C073F4}" presName="imageaccent6" presStyleCnt="0"/>
      <dgm:spPr/>
    </dgm:pt>
    <dgm:pt modelId="{9DAD4E4A-D051-45D4-AEE9-DF816CCEF691}" type="pres">
      <dgm:prSet presAssocID="{E6926FA2-4641-4485-8509-FC6FC1C073F4}" presName="accentRepeatNode" presStyleLbl="solidAlignAcc1" presStyleIdx="11" presStyleCnt="14"/>
      <dgm:spPr/>
    </dgm:pt>
    <dgm:pt modelId="{A06790D4-1284-4D24-A102-E336C566AA05}" type="pres">
      <dgm:prSet presAssocID="{23EE4277-FE5D-43B6-A685-19056A669A39}" presName="text7" presStyleCnt="0"/>
      <dgm:spPr/>
    </dgm:pt>
    <dgm:pt modelId="{B4576340-0BB1-4466-9384-3C0052B15804}" type="pres">
      <dgm:prSet presAssocID="{23EE4277-FE5D-43B6-A685-19056A669A39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72DC7E5B-26D2-47C9-A3F6-1660599C795B}" type="pres">
      <dgm:prSet presAssocID="{23EE4277-FE5D-43B6-A685-19056A669A39}" presName="textaccent7" presStyleCnt="0"/>
      <dgm:spPr/>
    </dgm:pt>
    <dgm:pt modelId="{18E219E1-20D7-4EBA-B290-983B14020129}" type="pres">
      <dgm:prSet presAssocID="{23EE4277-FE5D-43B6-A685-19056A669A39}" presName="accentRepeatNode" presStyleLbl="solidAlignAcc1" presStyleIdx="12" presStyleCnt="14"/>
      <dgm:spPr/>
    </dgm:pt>
    <dgm:pt modelId="{602DBB4E-7423-4DCD-9DB1-04695A44B851}" type="pres">
      <dgm:prSet presAssocID="{C62EB64C-305E-4EA4-83A8-F5FECE97215D}" presName="image7" presStyleCnt="0"/>
      <dgm:spPr/>
    </dgm:pt>
    <dgm:pt modelId="{FD570D93-6105-4803-B8AA-12105D6C90F2}" type="pres">
      <dgm:prSet presAssocID="{C62EB64C-305E-4EA4-83A8-F5FECE97215D}" presName="imageRepeatNode" presStyleLbl="alignAcc1" presStyleIdx="6" presStyleCnt="7"/>
      <dgm:spPr/>
    </dgm:pt>
    <dgm:pt modelId="{E3A9CA84-C9E9-4791-BE0F-96C4B5FD76AD}" type="pres">
      <dgm:prSet presAssocID="{C62EB64C-305E-4EA4-83A8-F5FECE97215D}" presName="imageaccent7" presStyleCnt="0"/>
      <dgm:spPr/>
    </dgm:pt>
    <dgm:pt modelId="{6763171D-1A85-4B07-9902-585D3F85AD72}" type="pres">
      <dgm:prSet presAssocID="{C62EB64C-305E-4EA4-83A8-F5FECE97215D}" presName="accentRepeatNode" presStyleLbl="solidAlignAcc1" presStyleIdx="13" presStyleCnt="14"/>
      <dgm:spPr/>
    </dgm:pt>
  </dgm:ptLst>
  <dgm:cxnLst>
    <dgm:cxn modelId="{10D8720E-1069-4102-BFC4-C8BBA5D39E0C}" srcId="{9132BB2C-368E-44A2-8AE0-92C842477508}" destId="{98240CF3-82E0-4F76-85EE-E3CC866514DE}" srcOrd="0" destOrd="0" parTransId="{694748B1-BFA0-4312-8C73-41A8ADF8BD88}" sibTransId="{482DA552-26FF-4831-A21F-6B244AA846C3}"/>
    <dgm:cxn modelId="{F393D212-1647-4132-9775-87F4FD9287F7}" type="presOf" srcId="{98240CF3-82E0-4F76-85EE-E3CC866514DE}" destId="{0DEAD588-CA0E-4E4A-B74B-F48FC52D0AF3}" srcOrd="0" destOrd="0" presId="urn:microsoft.com/office/officeart/2008/layout/HexagonCluster"/>
    <dgm:cxn modelId="{0018A715-BE48-4F68-94C0-7365C82C39AA}" type="presOf" srcId="{CAF8AD7A-DE26-40DE-BC0A-2B7EB07FF157}" destId="{F6109028-83F8-4914-AA71-6850CA9CD59B}" srcOrd="0" destOrd="0" presId="urn:microsoft.com/office/officeart/2008/layout/HexagonCluster"/>
    <dgm:cxn modelId="{A8AC0B26-211D-4DE1-849A-F0691E422A12}" type="presOf" srcId="{23EE4277-FE5D-43B6-A685-19056A669A39}" destId="{B4576340-0BB1-4466-9384-3C0052B15804}" srcOrd="0" destOrd="0" presId="urn:microsoft.com/office/officeart/2008/layout/HexagonCluster"/>
    <dgm:cxn modelId="{954D6B2D-4BA7-4825-B8D6-4C21559FDB82}" srcId="{9132BB2C-368E-44A2-8AE0-92C842477508}" destId="{C7B42D94-73B7-40AB-B6A8-72E5629FB74F}" srcOrd="2" destOrd="0" parTransId="{D76202F7-FD5E-4F02-90F5-56CB461459DB}" sibTransId="{6786006D-D78C-4DB5-A238-EC4B50A7DBB2}"/>
    <dgm:cxn modelId="{0431BA35-45F3-4EC1-BD81-EF6107D21934}" type="presOf" srcId="{9132BB2C-368E-44A2-8AE0-92C842477508}" destId="{48F09881-7C25-4AD4-8D80-1B3BEE7F449B}" srcOrd="0" destOrd="0" presId="urn:microsoft.com/office/officeart/2008/layout/HexagonCluster"/>
    <dgm:cxn modelId="{8FC1C43A-F0D9-4267-9A5D-2197208635E2}" type="presOf" srcId="{69EE79AB-F591-4064-A119-DB43C7044469}" destId="{F6B71DD4-1DA3-4959-A0B4-E41E625D4654}" srcOrd="0" destOrd="0" presId="urn:microsoft.com/office/officeart/2008/layout/HexagonCluster"/>
    <dgm:cxn modelId="{A4B88C5F-8A9B-4463-9C6B-5D05821564AF}" type="presOf" srcId="{C7B42D94-73B7-40AB-B6A8-72E5629FB74F}" destId="{2C8E6529-75C6-4889-94F1-0C1EA7662B14}" srcOrd="0" destOrd="0" presId="urn:microsoft.com/office/officeart/2008/layout/HexagonCluster"/>
    <dgm:cxn modelId="{69186241-3EBB-4838-A2CA-7BBAED3E757B}" type="presOf" srcId="{3652C330-B6D8-4DEB-B7D4-EE152962528C}" destId="{3BB226AF-E689-4664-954A-73150410EEE3}" srcOrd="0" destOrd="0" presId="urn:microsoft.com/office/officeart/2008/layout/HexagonCluster"/>
    <dgm:cxn modelId="{E52EBF63-BC35-4745-B8DC-BEB256E4652E}" type="presOf" srcId="{E0590CD6-1E49-47C0-AB40-E116E06BBE07}" destId="{E016F817-6D18-482A-96C5-8A7566ADD0D5}" srcOrd="0" destOrd="0" presId="urn:microsoft.com/office/officeart/2008/layout/HexagonCluster"/>
    <dgm:cxn modelId="{08058A48-B2D5-4789-AB60-B4370D597200}" type="presOf" srcId="{482DA552-26FF-4831-A21F-6B244AA846C3}" destId="{B9E6976E-96C9-4ADA-9687-654E8CD43696}" srcOrd="0" destOrd="0" presId="urn:microsoft.com/office/officeart/2008/layout/HexagonCluster"/>
    <dgm:cxn modelId="{0C3AD151-74D8-4BE1-B025-8E53425BAF6B}" srcId="{9132BB2C-368E-44A2-8AE0-92C842477508}" destId="{36FBADD2-098E-42EE-9CB9-C8D84CB09BFB}" srcOrd="5" destOrd="0" parTransId="{564E4599-1FFD-410D-9C14-7E9C5863D403}" sibTransId="{E6926FA2-4641-4485-8509-FC6FC1C073F4}"/>
    <dgm:cxn modelId="{D2B7C874-94D8-4CAF-B797-B0262246B9DC}" srcId="{9132BB2C-368E-44A2-8AE0-92C842477508}" destId="{3652C330-B6D8-4DEB-B7D4-EE152962528C}" srcOrd="4" destOrd="0" parTransId="{108BD733-9954-4655-8A51-C8E38601364C}" sibTransId="{E0590CD6-1E49-47C0-AB40-E116E06BBE07}"/>
    <dgm:cxn modelId="{E4626E9C-5371-4330-A100-494B678BDEB0}" type="presOf" srcId="{36FBADD2-098E-42EE-9CB9-C8D84CB09BFB}" destId="{804D18BA-ECCC-48C6-A50A-6878AEEBA19D}" srcOrd="0" destOrd="0" presId="urn:microsoft.com/office/officeart/2008/layout/HexagonCluster"/>
    <dgm:cxn modelId="{9347CEB3-A3D3-42DD-B487-E4817BD60C08}" type="presOf" srcId="{5FCF2E30-7CF8-45B4-9307-D4CE4E9D184A}" destId="{20857F45-6FC2-42EA-A1F5-F8B3BE9A1BD0}" srcOrd="0" destOrd="0" presId="urn:microsoft.com/office/officeart/2008/layout/HexagonCluster"/>
    <dgm:cxn modelId="{17AF26D0-DD47-4F68-9DE8-6CCB4CAA3DA9}" srcId="{9132BB2C-368E-44A2-8AE0-92C842477508}" destId="{23EE4277-FE5D-43B6-A685-19056A669A39}" srcOrd="6" destOrd="0" parTransId="{2ECB04D1-C080-48E9-9B1E-15ACB91129B0}" sibTransId="{C62EB64C-305E-4EA4-83A8-F5FECE97215D}"/>
    <dgm:cxn modelId="{CAA97CDC-0597-4A09-8820-CDBF9545A0DF}" type="presOf" srcId="{C62EB64C-305E-4EA4-83A8-F5FECE97215D}" destId="{FD570D93-6105-4803-B8AA-12105D6C90F2}" srcOrd="0" destOrd="0" presId="urn:microsoft.com/office/officeart/2008/layout/HexagonCluster"/>
    <dgm:cxn modelId="{970644E3-37C1-4329-AD00-924586C08211}" type="presOf" srcId="{BA5FAC25-FE10-4C83-84F9-BF9014D58A61}" destId="{19E212CD-D3DA-4780-8610-3922F0204D53}" srcOrd="0" destOrd="0" presId="urn:microsoft.com/office/officeart/2008/layout/HexagonCluster"/>
    <dgm:cxn modelId="{00975BEB-C4B9-4404-B6D3-201BCE14917E}" srcId="{9132BB2C-368E-44A2-8AE0-92C842477508}" destId="{CAF8AD7A-DE26-40DE-BC0A-2B7EB07FF157}" srcOrd="3" destOrd="0" parTransId="{F9451642-8939-4706-8FEC-940DDAE10275}" sibTransId="{69EE79AB-F591-4064-A119-DB43C7044469}"/>
    <dgm:cxn modelId="{2B9D3BEE-644F-4F36-B0EB-50CE370D5B1B}" type="presOf" srcId="{6786006D-D78C-4DB5-A238-EC4B50A7DBB2}" destId="{D81D4322-48AF-49E3-A846-2EE8DB6BE8FD}" srcOrd="0" destOrd="0" presId="urn:microsoft.com/office/officeart/2008/layout/HexagonCluster"/>
    <dgm:cxn modelId="{5C95BBF4-CEA3-4B70-8DF4-407F0BC2A77D}" srcId="{9132BB2C-368E-44A2-8AE0-92C842477508}" destId="{BA5FAC25-FE10-4C83-84F9-BF9014D58A61}" srcOrd="1" destOrd="0" parTransId="{B78B4023-35DF-41B8-8DF7-1A8C13F1909C}" sibTransId="{5FCF2E30-7CF8-45B4-9307-D4CE4E9D184A}"/>
    <dgm:cxn modelId="{97947CF8-5C4E-4122-9037-5E25333BE41F}" type="presOf" srcId="{E6926FA2-4641-4485-8509-FC6FC1C073F4}" destId="{3CAF7F91-4C09-4017-8E0F-D8AE9E034799}" srcOrd="0" destOrd="0" presId="urn:microsoft.com/office/officeart/2008/layout/HexagonCluster"/>
    <dgm:cxn modelId="{9B3D874E-2EFA-40BB-B08A-0BA9D8158BAC}" type="presParOf" srcId="{48F09881-7C25-4AD4-8D80-1B3BEE7F449B}" destId="{850C090E-754F-4342-8790-3FBB65CFA7D1}" srcOrd="0" destOrd="0" presId="urn:microsoft.com/office/officeart/2008/layout/HexagonCluster"/>
    <dgm:cxn modelId="{6C4A13E7-FBE1-4DD3-ADE7-283BA52C8CAB}" type="presParOf" srcId="{850C090E-754F-4342-8790-3FBB65CFA7D1}" destId="{0DEAD588-CA0E-4E4A-B74B-F48FC52D0AF3}" srcOrd="0" destOrd="0" presId="urn:microsoft.com/office/officeart/2008/layout/HexagonCluster"/>
    <dgm:cxn modelId="{02AB8BD8-5C47-44B4-80AE-DBCB11B4B283}" type="presParOf" srcId="{48F09881-7C25-4AD4-8D80-1B3BEE7F449B}" destId="{0C876739-1F51-4511-BB03-4A317FC877E1}" srcOrd="1" destOrd="0" presId="urn:microsoft.com/office/officeart/2008/layout/HexagonCluster"/>
    <dgm:cxn modelId="{B038B2DB-1603-4D26-ADC0-211BF246F9FB}" type="presParOf" srcId="{0C876739-1F51-4511-BB03-4A317FC877E1}" destId="{EF175DD2-D469-40F3-916B-0AF5A5F17AE1}" srcOrd="0" destOrd="0" presId="urn:microsoft.com/office/officeart/2008/layout/HexagonCluster"/>
    <dgm:cxn modelId="{CD4847D9-C916-41C9-88EC-05F12EDFEF09}" type="presParOf" srcId="{48F09881-7C25-4AD4-8D80-1B3BEE7F449B}" destId="{CEE49D88-AEFB-4050-AED2-5729C5984C94}" srcOrd="2" destOrd="0" presId="urn:microsoft.com/office/officeart/2008/layout/HexagonCluster"/>
    <dgm:cxn modelId="{F4BC6458-E3DF-437D-AD22-5B95D691C3B1}" type="presParOf" srcId="{CEE49D88-AEFB-4050-AED2-5729C5984C94}" destId="{B9E6976E-96C9-4ADA-9687-654E8CD43696}" srcOrd="0" destOrd="0" presId="urn:microsoft.com/office/officeart/2008/layout/HexagonCluster"/>
    <dgm:cxn modelId="{4C8E3719-E6CF-478C-8A05-768796263646}" type="presParOf" srcId="{48F09881-7C25-4AD4-8D80-1B3BEE7F449B}" destId="{15F04D90-5BC2-4EFA-A1B7-8400E661F57D}" srcOrd="3" destOrd="0" presId="urn:microsoft.com/office/officeart/2008/layout/HexagonCluster"/>
    <dgm:cxn modelId="{E0010833-FAC8-4D60-8535-73B85446BE06}" type="presParOf" srcId="{15F04D90-5BC2-4EFA-A1B7-8400E661F57D}" destId="{C1C253E4-2F83-420B-A556-4B289A6D1F03}" srcOrd="0" destOrd="0" presId="urn:microsoft.com/office/officeart/2008/layout/HexagonCluster"/>
    <dgm:cxn modelId="{AD0647E2-0FC9-4F47-8939-192E50E85787}" type="presParOf" srcId="{48F09881-7C25-4AD4-8D80-1B3BEE7F449B}" destId="{B9740791-855E-44BE-8E30-33067B7BFB4A}" srcOrd="4" destOrd="0" presId="urn:microsoft.com/office/officeart/2008/layout/HexagonCluster"/>
    <dgm:cxn modelId="{6D3422F6-F70F-4538-898E-BF1BF4D06ABE}" type="presParOf" srcId="{B9740791-855E-44BE-8E30-33067B7BFB4A}" destId="{19E212CD-D3DA-4780-8610-3922F0204D53}" srcOrd="0" destOrd="0" presId="urn:microsoft.com/office/officeart/2008/layout/HexagonCluster"/>
    <dgm:cxn modelId="{11FBC5C6-1165-45AE-A0DF-83B17E861F59}" type="presParOf" srcId="{48F09881-7C25-4AD4-8D80-1B3BEE7F449B}" destId="{42972867-AD13-4743-8206-4B562D55D891}" srcOrd="5" destOrd="0" presId="urn:microsoft.com/office/officeart/2008/layout/HexagonCluster"/>
    <dgm:cxn modelId="{83262C93-E404-4612-A7E1-1547AD5715F5}" type="presParOf" srcId="{42972867-AD13-4743-8206-4B562D55D891}" destId="{6A6ABCE9-2A0D-4141-8A6B-7B82D3234ACC}" srcOrd="0" destOrd="0" presId="urn:microsoft.com/office/officeart/2008/layout/HexagonCluster"/>
    <dgm:cxn modelId="{4527CCE9-1DF2-4AA0-BE9E-FE37F67EFCA1}" type="presParOf" srcId="{48F09881-7C25-4AD4-8D80-1B3BEE7F449B}" destId="{291B4E0A-53DB-4951-96B6-DCEC7FEE7FEC}" srcOrd="6" destOrd="0" presId="urn:microsoft.com/office/officeart/2008/layout/HexagonCluster"/>
    <dgm:cxn modelId="{A3C0977C-FB73-42E3-B1FA-B40D14D2215F}" type="presParOf" srcId="{291B4E0A-53DB-4951-96B6-DCEC7FEE7FEC}" destId="{20857F45-6FC2-42EA-A1F5-F8B3BE9A1BD0}" srcOrd="0" destOrd="0" presId="urn:microsoft.com/office/officeart/2008/layout/HexagonCluster"/>
    <dgm:cxn modelId="{34CD78B8-F440-41C1-A9F3-4DA0723B09FE}" type="presParOf" srcId="{48F09881-7C25-4AD4-8D80-1B3BEE7F449B}" destId="{6CBB820A-8FE6-47EC-A12F-E41980B464A1}" srcOrd="7" destOrd="0" presId="urn:microsoft.com/office/officeart/2008/layout/HexagonCluster"/>
    <dgm:cxn modelId="{9441B032-054E-4FF5-91E5-85E5BC15F2D3}" type="presParOf" srcId="{6CBB820A-8FE6-47EC-A12F-E41980B464A1}" destId="{933C58B2-7E62-427E-9DED-5651F559C0D8}" srcOrd="0" destOrd="0" presId="urn:microsoft.com/office/officeart/2008/layout/HexagonCluster"/>
    <dgm:cxn modelId="{1B7D2256-E66D-4D91-AA37-9628DD0D75B4}" type="presParOf" srcId="{48F09881-7C25-4AD4-8D80-1B3BEE7F449B}" destId="{AEF106F2-8166-462B-A9AE-EFA0B5073560}" srcOrd="8" destOrd="0" presId="urn:microsoft.com/office/officeart/2008/layout/HexagonCluster"/>
    <dgm:cxn modelId="{FDB5481F-17FF-4AB8-9D81-B1CD8DD19442}" type="presParOf" srcId="{AEF106F2-8166-462B-A9AE-EFA0B5073560}" destId="{2C8E6529-75C6-4889-94F1-0C1EA7662B14}" srcOrd="0" destOrd="0" presId="urn:microsoft.com/office/officeart/2008/layout/HexagonCluster"/>
    <dgm:cxn modelId="{CEFC4972-B943-4807-A093-BF8DC989AE29}" type="presParOf" srcId="{48F09881-7C25-4AD4-8D80-1B3BEE7F449B}" destId="{33513486-13B8-4668-A33C-E9E5786424BB}" srcOrd="9" destOrd="0" presId="urn:microsoft.com/office/officeart/2008/layout/HexagonCluster"/>
    <dgm:cxn modelId="{52DAF0B9-E658-487F-AC15-3E9D777544D2}" type="presParOf" srcId="{33513486-13B8-4668-A33C-E9E5786424BB}" destId="{815FA38A-4383-4B56-B081-8181823E353A}" srcOrd="0" destOrd="0" presId="urn:microsoft.com/office/officeart/2008/layout/HexagonCluster"/>
    <dgm:cxn modelId="{F8E5BCE2-5CB8-4C65-9488-1CC61A8C8456}" type="presParOf" srcId="{48F09881-7C25-4AD4-8D80-1B3BEE7F449B}" destId="{0A7CCBAC-0364-4608-9A59-04D640BEE53B}" srcOrd="10" destOrd="0" presId="urn:microsoft.com/office/officeart/2008/layout/HexagonCluster"/>
    <dgm:cxn modelId="{5E8AE2B3-2027-48FC-8528-61F997A8A851}" type="presParOf" srcId="{0A7CCBAC-0364-4608-9A59-04D640BEE53B}" destId="{D81D4322-48AF-49E3-A846-2EE8DB6BE8FD}" srcOrd="0" destOrd="0" presId="urn:microsoft.com/office/officeart/2008/layout/HexagonCluster"/>
    <dgm:cxn modelId="{08C96476-BAA7-4A5C-A522-B3B0B2BA6F5D}" type="presParOf" srcId="{48F09881-7C25-4AD4-8D80-1B3BEE7F449B}" destId="{8E3BEAEC-317C-4ED8-82D3-029CDCC96337}" srcOrd="11" destOrd="0" presId="urn:microsoft.com/office/officeart/2008/layout/HexagonCluster"/>
    <dgm:cxn modelId="{53741897-BBC8-4AF1-8C91-6ED6DA40DC89}" type="presParOf" srcId="{8E3BEAEC-317C-4ED8-82D3-029CDCC96337}" destId="{410BF3A6-B5EE-484C-8ECF-C8321F786D3A}" srcOrd="0" destOrd="0" presId="urn:microsoft.com/office/officeart/2008/layout/HexagonCluster"/>
    <dgm:cxn modelId="{2F87BC81-CF01-4B72-A595-52077FBFAF4E}" type="presParOf" srcId="{48F09881-7C25-4AD4-8D80-1B3BEE7F449B}" destId="{F7478287-A7F7-4CA6-ACE3-51B5392F2F27}" srcOrd="12" destOrd="0" presId="urn:microsoft.com/office/officeart/2008/layout/HexagonCluster"/>
    <dgm:cxn modelId="{45C47ECC-452D-4DCA-A723-48FF94AAD285}" type="presParOf" srcId="{F7478287-A7F7-4CA6-ACE3-51B5392F2F27}" destId="{F6109028-83F8-4914-AA71-6850CA9CD59B}" srcOrd="0" destOrd="0" presId="urn:microsoft.com/office/officeart/2008/layout/HexagonCluster"/>
    <dgm:cxn modelId="{1671B28D-46A2-4EE2-BC7E-C24F62021F90}" type="presParOf" srcId="{48F09881-7C25-4AD4-8D80-1B3BEE7F449B}" destId="{789028EA-F2E0-46A7-B6A7-920C32501E6F}" srcOrd="13" destOrd="0" presId="urn:microsoft.com/office/officeart/2008/layout/HexagonCluster"/>
    <dgm:cxn modelId="{4B817D9C-24E8-4DAE-B5F9-085AB332EB52}" type="presParOf" srcId="{789028EA-F2E0-46A7-B6A7-920C32501E6F}" destId="{3E9960BC-D124-491F-BBC7-F6E2F6D7F0B1}" srcOrd="0" destOrd="0" presId="urn:microsoft.com/office/officeart/2008/layout/HexagonCluster"/>
    <dgm:cxn modelId="{247537D8-D3A9-4677-9C34-225B61DC2F0F}" type="presParOf" srcId="{48F09881-7C25-4AD4-8D80-1B3BEE7F449B}" destId="{408DD14C-4060-467F-BF7F-4C84C7E659A4}" srcOrd="14" destOrd="0" presId="urn:microsoft.com/office/officeart/2008/layout/HexagonCluster"/>
    <dgm:cxn modelId="{42B415E0-A5EE-48C5-9865-1416B120C670}" type="presParOf" srcId="{408DD14C-4060-467F-BF7F-4C84C7E659A4}" destId="{F6B71DD4-1DA3-4959-A0B4-E41E625D4654}" srcOrd="0" destOrd="0" presId="urn:microsoft.com/office/officeart/2008/layout/HexagonCluster"/>
    <dgm:cxn modelId="{357CDDBC-3F85-4F6A-AAF5-6D8821E6B385}" type="presParOf" srcId="{48F09881-7C25-4AD4-8D80-1B3BEE7F449B}" destId="{7187837D-3146-44ED-AC8C-56490E15895C}" srcOrd="15" destOrd="0" presId="urn:microsoft.com/office/officeart/2008/layout/HexagonCluster"/>
    <dgm:cxn modelId="{5D1FFFF0-C771-4DE9-87FE-9C5F152AEB51}" type="presParOf" srcId="{7187837D-3146-44ED-AC8C-56490E15895C}" destId="{CFA095E2-A4B0-4DF5-883A-CFB891679AFE}" srcOrd="0" destOrd="0" presId="urn:microsoft.com/office/officeart/2008/layout/HexagonCluster"/>
    <dgm:cxn modelId="{F111658D-33FD-49CE-BCB0-4D5D73DBE211}" type="presParOf" srcId="{48F09881-7C25-4AD4-8D80-1B3BEE7F449B}" destId="{41C47D2A-72EF-4F9F-A839-02CD54DC09AE}" srcOrd="16" destOrd="0" presId="urn:microsoft.com/office/officeart/2008/layout/HexagonCluster"/>
    <dgm:cxn modelId="{0EC3F4DB-8F50-44ED-ADFB-6F9A733C1C5F}" type="presParOf" srcId="{41C47D2A-72EF-4F9F-A839-02CD54DC09AE}" destId="{3BB226AF-E689-4664-954A-73150410EEE3}" srcOrd="0" destOrd="0" presId="urn:microsoft.com/office/officeart/2008/layout/HexagonCluster"/>
    <dgm:cxn modelId="{84AC4A56-3C8B-4390-A08E-4B3B391FF652}" type="presParOf" srcId="{48F09881-7C25-4AD4-8D80-1B3BEE7F449B}" destId="{EFF1D946-DE9B-4B71-AE62-D2FEC48A7DD5}" srcOrd="17" destOrd="0" presId="urn:microsoft.com/office/officeart/2008/layout/HexagonCluster"/>
    <dgm:cxn modelId="{DD0FF01C-7384-46E8-A5C1-6ECEF8104D80}" type="presParOf" srcId="{EFF1D946-DE9B-4B71-AE62-D2FEC48A7DD5}" destId="{39E44850-574A-4A7B-8FE3-1F60C7D04767}" srcOrd="0" destOrd="0" presId="urn:microsoft.com/office/officeart/2008/layout/HexagonCluster"/>
    <dgm:cxn modelId="{CA79CF5E-A1F0-46E4-BEC7-00633F1DBA6B}" type="presParOf" srcId="{48F09881-7C25-4AD4-8D80-1B3BEE7F449B}" destId="{3B34B7AB-90FC-4961-9E7C-FC0BFA63C9EF}" srcOrd="18" destOrd="0" presId="urn:microsoft.com/office/officeart/2008/layout/HexagonCluster"/>
    <dgm:cxn modelId="{2D493C64-4D3C-4F30-B516-E29AA5C99A98}" type="presParOf" srcId="{3B34B7AB-90FC-4961-9E7C-FC0BFA63C9EF}" destId="{E016F817-6D18-482A-96C5-8A7566ADD0D5}" srcOrd="0" destOrd="0" presId="urn:microsoft.com/office/officeart/2008/layout/HexagonCluster"/>
    <dgm:cxn modelId="{651A1B13-CA97-486C-87E9-0C6B018008AC}" type="presParOf" srcId="{48F09881-7C25-4AD4-8D80-1B3BEE7F449B}" destId="{F3DBE68E-3C09-4F7C-8F06-1675CAA4BB27}" srcOrd="19" destOrd="0" presId="urn:microsoft.com/office/officeart/2008/layout/HexagonCluster"/>
    <dgm:cxn modelId="{B2264B37-751A-4A75-A86F-070F896E9D56}" type="presParOf" srcId="{F3DBE68E-3C09-4F7C-8F06-1675CAA4BB27}" destId="{2B74176C-4961-4FA6-8DF2-3216A31D3EAF}" srcOrd="0" destOrd="0" presId="urn:microsoft.com/office/officeart/2008/layout/HexagonCluster"/>
    <dgm:cxn modelId="{93F242E6-E741-48D1-85C0-5BB7F61475A3}" type="presParOf" srcId="{48F09881-7C25-4AD4-8D80-1B3BEE7F449B}" destId="{8224EDFC-A174-424B-ADDD-75917C63EB84}" srcOrd="20" destOrd="0" presId="urn:microsoft.com/office/officeart/2008/layout/HexagonCluster"/>
    <dgm:cxn modelId="{F4B0F7A4-237A-424B-A37C-DBD0D8278447}" type="presParOf" srcId="{8224EDFC-A174-424B-ADDD-75917C63EB84}" destId="{804D18BA-ECCC-48C6-A50A-6878AEEBA19D}" srcOrd="0" destOrd="0" presId="urn:microsoft.com/office/officeart/2008/layout/HexagonCluster"/>
    <dgm:cxn modelId="{A9221C0C-5A19-423E-96D6-4C80C868BE5B}" type="presParOf" srcId="{48F09881-7C25-4AD4-8D80-1B3BEE7F449B}" destId="{EB36BC0E-7AC1-4539-91AB-4806F0E0CB3E}" srcOrd="21" destOrd="0" presId="urn:microsoft.com/office/officeart/2008/layout/HexagonCluster"/>
    <dgm:cxn modelId="{99B71B82-9EC2-49FB-9E1E-14BEC6CFB1B0}" type="presParOf" srcId="{EB36BC0E-7AC1-4539-91AB-4806F0E0CB3E}" destId="{DD124250-040A-4B96-825C-D2959BA56E88}" srcOrd="0" destOrd="0" presId="urn:microsoft.com/office/officeart/2008/layout/HexagonCluster"/>
    <dgm:cxn modelId="{132B0F2B-BEE1-4377-AE7A-49722F02E802}" type="presParOf" srcId="{48F09881-7C25-4AD4-8D80-1B3BEE7F449B}" destId="{10320480-2EBB-49A7-B9D3-19EEF98AD6CB}" srcOrd="22" destOrd="0" presId="urn:microsoft.com/office/officeart/2008/layout/HexagonCluster"/>
    <dgm:cxn modelId="{116AEE8D-9F50-4068-94F6-466622E4B907}" type="presParOf" srcId="{10320480-2EBB-49A7-B9D3-19EEF98AD6CB}" destId="{3CAF7F91-4C09-4017-8E0F-D8AE9E034799}" srcOrd="0" destOrd="0" presId="urn:microsoft.com/office/officeart/2008/layout/HexagonCluster"/>
    <dgm:cxn modelId="{D5E67BB3-995A-44C0-AABB-2B3A05183192}" type="presParOf" srcId="{48F09881-7C25-4AD4-8D80-1B3BEE7F449B}" destId="{205697DB-BC00-47B2-99BE-3EA9AE568AAC}" srcOrd="23" destOrd="0" presId="urn:microsoft.com/office/officeart/2008/layout/HexagonCluster"/>
    <dgm:cxn modelId="{5D77D323-8FBC-40C3-9EBF-F5255ADCE7A3}" type="presParOf" srcId="{205697DB-BC00-47B2-99BE-3EA9AE568AAC}" destId="{9DAD4E4A-D051-45D4-AEE9-DF816CCEF691}" srcOrd="0" destOrd="0" presId="urn:microsoft.com/office/officeart/2008/layout/HexagonCluster"/>
    <dgm:cxn modelId="{1DE78E28-F4C2-4BF3-AA06-1AF4591C5030}" type="presParOf" srcId="{48F09881-7C25-4AD4-8D80-1B3BEE7F449B}" destId="{A06790D4-1284-4D24-A102-E336C566AA05}" srcOrd="24" destOrd="0" presId="urn:microsoft.com/office/officeart/2008/layout/HexagonCluster"/>
    <dgm:cxn modelId="{DB7FC9F8-7176-49A2-8620-D3DEFB71A35D}" type="presParOf" srcId="{A06790D4-1284-4D24-A102-E336C566AA05}" destId="{B4576340-0BB1-4466-9384-3C0052B15804}" srcOrd="0" destOrd="0" presId="urn:microsoft.com/office/officeart/2008/layout/HexagonCluster"/>
    <dgm:cxn modelId="{C4DE97E1-BB4D-4A96-98A8-E99CB48B70A6}" type="presParOf" srcId="{48F09881-7C25-4AD4-8D80-1B3BEE7F449B}" destId="{72DC7E5B-26D2-47C9-A3F6-1660599C795B}" srcOrd="25" destOrd="0" presId="urn:microsoft.com/office/officeart/2008/layout/HexagonCluster"/>
    <dgm:cxn modelId="{A48A2069-3F7A-441D-9A8D-E8371B94C40D}" type="presParOf" srcId="{72DC7E5B-26D2-47C9-A3F6-1660599C795B}" destId="{18E219E1-20D7-4EBA-B290-983B14020129}" srcOrd="0" destOrd="0" presId="urn:microsoft.com/office/officeart/2008/layout/HexagonCluster"/>
    <dgm:cxn modelId="{1656E42A-45F5-49E1-9AD6-64715B2D896A}" type="presParOf" srcId="{48F09881-7C25-4AD4-8D80-1B3BEE7F449B}" destId="{602DBB4E-7423-4DCD-9DB1-04695A44B851}" srcOrd="26" destOrd="0" presId="urn:microsoft.com/office/officeart/2008/layout/HexagonCluster"/>
    <dgm:cxn modelId="{0E05ECDC-377E-4D16-AECE-314983B97E7C}" type="presParOf" srcId="{602DBB4E-7423-4DCD-9DB1-04695A44B851}" destId="{FD570D93-6105-4803-B8AA-12105D6C90F2}" srcOrd="0" destOrd="0" presId="urn:microsoft.com/office/officeart/2008/layout/HexagonCluster"/>
    <dgm:cxn modelId="{A8AC2055-0685-4E1F-90B1-0267565443D3}" type="presParOf" srcId="{48F09881-7C25-4AD4-8D80-1B3BEE7F449B}" destId="{E3A9CA84-C9E9-4791-BE0F-96C4B5FD76AD}" srcOrd="27" destOrd="0" presId="urn:microsoft.com/office/officeart/2008/layout/HexagonCluster"/>
    <dgm:cxn modelId="{1137FBE5-00D3-4F7D-9C8E-A97804DF04DA}" type="presParOf" srcId="{E3A9CA84-C9E9-4791-BE0F-96C4B5FD76AD}" destId="{6763171D-1A85-4B07-9902-585D3F85AD7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AD588-CA0E-4E4A-B74B-F48FC52D0AF3}">
      <dsp:nvSpPr>
        <dsp:cNvPr id="0" name=""/>
        <dsp:cNvSpPr/>
      </dsp:nvSpPr>
      <dsp:spPr>
        <a:xfrm>
          <a:off x="1298562" y="2339766"/>
          <a:ext cx="1508988" cy="129573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Fish Passage</a:t>
          </a:r>
        </a:p>
      </dsp:txBody>
      <dsp:txXfrm>
        <a:off x="1532289" y="2540461"/>
        <a:ext cx="1041535" cy="894340"/>
      </dsp:txXfrm>
    </dsp:sp>
    <dsp:sp modelId="{EF175DD2-D469-40F3-916B-0AF5A5F17AE1}">
      <dsp:nvSpPr>
        <dsp:cNvPr id="0" name=""/>
        <dsp:cNvSpPr/>
      </dsp:nvSpPr>
      <dsp:spPr>
        <a:xfrm>
          <a:off x="1334566" y="2919010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6976E-96C9-4ADA-9687-654E8CD43696}">
      <dsp:nvSpPr>
        <dsp:cNvPr id="0" name=""/>
        <dsp:cNvSpPr/>
      </dsp:nvSpPr>
      <dsp:spPr>
        <a:xfrm>
          <a:off x="0" y="1623280"/>
          <a:ext cx="1508988" cy="1295730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20335" t="-9584" r="-20335" b="-2814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C253E4-2F83-420B-A556-4B289A6D1F03}">
      <dsp:nvSpPr>
        <dsp:cNvPr id="0" name=""/>
        <dsp:cNvSpPr/>
      </dsp:nvSpPr>
      <dsp:spPr>
        <a:xfrm>
          <a:off x="1033729" y="2747093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212CD-D3DA-4780-8610-3922F0204D53}">
      <dsp:nvSpPr>
        <dsp:cNvPr id="0" name=""/>
        <dsp:cNvSpPr/>
      </dsp:nvSpPr>
      <dsp:spPr>
        <a:xfrm>
          <a:off x="2597124" y="1619373"/>
          <a:ext cx="1508988" cy="129573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Structural Operational Changes</a:t>
          </a:r>
        </a:p>
      </dsp:txBody>
      <dsp:txXfrm>
        <a:off x="2830851" y="1820068"/>
        <a:ext cx="1041535" cy="894340"/>
      </dsp:txXfrm>
    </dsp:sp>
    <dsp:sp modelId="{6A6ABCE9-2A0D-4141-8A6B-7B82D3234ACC}">
      <dsp:nvSpPr>
        <dsp:cNvPr id="0" name=""/>
        <dsp:cNvSpPr/>
      </dsp:nvSpPr>
      <dsp:spPr>
        <a:xfrm>
          <a:off x="3635654" y="2740255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57F45-6FC2-42EA-A1F5-F8B3BE9A1BD0}">
      <dsp:nvSpPr>
        <dsp:cNvPr id="0" name=""/>
        <dsp:cNvSpPr/>
      </dsp:nvSpPr>
      <dsp:spPr>
        <a:xfrm>
          <a:off x="3894886" y="2336835"/>
          <a:ext cx="1508988" cy="1295730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8838" t="-9003" r="-31832" b="-5301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C58B2-7E62-427E-9DED-5651F559C0D8}">
      <dsp:nvSpPr>
        <dsp:cNvPr id="0" name=""/>
        <dsp:cNvSpPr/>
      </dsp:nvSpPr>
      <dsp:spPr>
        <a:xfrm>
          <a:off x="3931691" y="2913638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E6529-75C6-4889-94F1-0C1EA7662B14}">
      <dsp:nvSpPr>
        <dsp:cNvPr id="0" name=""/>
        <dsp:cNvSpPr/>
      </dsp:nvSpPr>
      <dsp:spPr>
        <a:xfrm>
          <a:off x="1298562" y="907283"/>
          <a:ext cx="1508988" cy="129573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Surface Storage</a:t>
          </a:r>
        </a:p>
      </dsp:txBody>
      <dsp:txXfrm>
        <a:off x="1532289" y="1107978"/>
        <a:ext cx="1041535" cy="894340"/>
      </dsp:txXfrm>
    </dsp:sp>
    <dsp:sp modelId="{815FA38A-4383-4B56-B081-8181823E353A}">
      <dsp:nvSpPr>
        <dsp:cNvPr id="0" name=""/>
        <dsp:cNvSpPr/>
      </dsp:nvSpPr>
      <dsp:spPr>
        <a:xfrm>
          <a:off x="2325890" y="924865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D4322-48AF-49E3-A846-2EE8DB6BE8FD}">
      <dsp:nvSpPr>
        <dsp:cNvPr id="0" name=""/>
        <dsp:cNvSpPr/>
      </dsp:nvSpPr>
      <dsp:spPr>
        <a:xfrm>
          <a:off x="2597124" y="186890"/>
          <a:ext cx="1508988" cy="1295730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20335" t="-12445" r="-20335" b="-662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BF3A6-B5EE-484C-8ECF-C8321F786D3A}">
      <dsp:nvSpPr>
        <dsp:cNvPr id="0" name=""/>
        <dsp:cNvSpPr/>
      </dsp:nvSpPr>
      <dsp:spPr>
        <a:xfrm>
          <a:off x="2639529" y="760762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09028-83F8-4914-AA71-6850CA9CD59B}">
      <dsp:nvSpPr>
        <dsp:cNvPr id="0" name=""/>
        <dsp:cNvSpPr/>
      </dsp:nvSpPr>
      <dsp:spPr>
        <a:xfrm>
          <a:off x="3894886" y="904352"/>
          <a:ext cx="1508988" cy="129573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Groundwater Storage</a:t>
          </a:r>
        </a:p>
      </dsp:txBody>
      <dsp:txXfrm>
        <a:off x="4128613" y="1105047"/>
        <a:ext cx="1041535" cy="894340"/>
      </dsp:txXfrm>
    </dsp:sp>
    <dsp:sp modelId="{3E9960BC-D124-491F-BBC7-F6E2F6D7F0B1}">
      <dsp:nvSpPr>
        <dsp:cNvPr id="0" name=""/>
        <dsp:cNvSpPr/>
      </dsp:nvSpPr>
      <dsp:spPr>
        <a:xfrm>
          <a:off x="5200650" y="1478713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71DD4-1DA3-4959-A0B4-E41E625D4654}">
      <dsp:nvSpPr>
        <dsp:cNvPr id="0" name=""/>
        <dsp:cNvSpPr/>
      </dsp:nvSpPr>
      <dsp:spPr>
        <a:xfrm>
          <a:off x="5193449" y="1633048"/>
          <a:ext cx="1508988" cy="1295730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/>
          <a:srcRect/>
          <a:stretch>
            <a:fillRect l="-21274" t="-2589" r="-15494" b="-4272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095E2-A4B0-4DF5-883A-CFB891679AFE}">
      <dsp:nvSpPr>
        <dsp:cNvPr id="0" name=""/>
        <dsp:cNvSpPr/>
      </dsp:nvSpPr>
      <dsp:spPr>
        <a:xfrm>
          <a:off x="5487885" y="1656003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226AF-E689-4664-954A-73150410EEE3}">
      <dsp:nvSpPr>
        <dsp:cNvPr id="0" name=""/>
        <dsp:cNvSpPr/>
      </dsp:nvSpPr>
      <dsp:spPr>
        <a:xfrm>
          <a:off x="5193449" y="200565"/>
          <a:ext cx="1508988" cy="129573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Habitat Restoration</a:t>
          </a:r>
        </a:p>
      </dsp:txBody>
      <dsp:txXfrm>
        <a:off x="5427176" y="401260"/>
        <a:ext cx="1041535" cy="894340"/>
      </dsp:txXfrm>
    </dsp:sp>
    <dsp:sp modelId="{39E44850-574A-4A7B-8FE3-1F60C7D04767}">
      <dsp:nvSpPr>
        <dsp:cNvPr id="0" name=""/>
        <dsp:cNvSpPr/>
      </dsp:nvSpPr>
      <dsp:spPr>
        <a:xfrm>
          <a:off x="6499212" y="781275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6F817-6D18-482A-96C5-8A7566ADD0D5}">
      <dsp:nvSpPr>
        <dsp:cNvPr id="0" name=""/>
        <dsp:cNvSpPr/>
      </dsp:nvSpPr>
      <dsp:spPr>
        <a:xfrm>
          <a:off x="6492011" y="923400"/>
          <a:ext cx="1508988" cy="1295730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5"/>
          <a:srcRect/>
          <a:stretch>
            <a:fillRect l="-6046" t="-2850" r="-7088" b="-4906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4176C-4961-4FA6-8DF2-3216A31D3EAF}">
      <dsp:nvSpPr>
        <dsp:cNvPr id="0" name=""/>
        <dsp:cNvSpPr/>
      </dsp:nvSpPr>
      <dsp:spPr>
        <a:xfrm>
          <a:off x="6792849" y="952216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D18BA-ECCC-48C6-A50A-6878AEEBA19D}">
      <dsp:nvSpPr>
        <dsp:cNvPr id="0" name=""/>
        <dsp:cNvSpPr/>
      </dsp:nvSpPr>
      <dsp:spPr>
        <a:xfrm>
          <a:off x="6492011" y="2353441"/>
          <a:ext cx="1508988" cy="129573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Market-based Reallocation</a:t>
          </a:r>
        </a:p>
      </dsp:txBody>
      <dsp:txXfrm>
        <a:off x="6725738" y="2554136"/>
        <a:ext cx="1041535" cy="894340"/>
      </dsp:txXfrm>
    </dsp:sp>
    <dsp:sp modelId="{DD124250-040A-4B96-825C-D2959BA56E88}">
      <dsp:nvSpPr>
        <dsp:cNvPr id="0" name=""/>
        <dsp:cNvSpPr/>
      </dsp:nvSpPr>
      <dsp:spPr>
        <a:xfrm>
          <a:off x="6791248" y="3488487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F7F91-4C09-4017-8E0F-D8AE9E034799}">
      <dsp:nvSpPr>
        <dsp:cNvPr id="0" name=""/>
        <dsp:cNvSpPr/>
      </dsp:nvSpPr>
      <dsp:spPr>
        <a:xfrm>
          <a:off x="5193449" y="3063089"/>
          <a:ext cx="1508988" cy="1295730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6"/>
          <a:srcRect/>
          <a:stretch>
            <a:fillRect l="-4417" t="-5700" r="-10759" b="-222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D4E4A-D051-45D4-AEE9-DF816CCEF691}">
      <dsp:nvSpPr>
        <dsp:cNvPr id="0" name=""/>
        <dsp:cNvSpPr/>
      </dsp:nvSpPr>
      <dsp:spPr>
        <a:xfrm>
          <a:off x="6511213" y="3631589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76340-0BB1-4466-9384-3C0052B15804}">
      <dsp:nvSpPr>
        <dsp:cNvPr id="0" name=""/>
        <dsp:cNvSpPr/>
      </dsp:nvSpPr>
      <dsp:spPr>
        <a:xfrm>
          <a:off x="2595524" y="3054786"/>
          <a:ext cx="1508988" cy="129573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Water Conservation</a:t>
          </a:r>
        </a:p>
      </dsp:txBody>
      <dsp:txXfrm>
        <a:off x="2829251" y="3255481"/>
        <a:ext cx="1041535" cy="894340"/>
      </dsp:txXfrm>
    </dsp:sp>
    <dsp:sp modelId="{18E219E1-20D7-4EBA-B290-983B14020129}">
      <dsp:nvSpPr>
        <dsp:cNvPr id="0" name=""/>
        <dsp:cNvSpPr/>
      </dsp:nvSpPr>
      <dsp:spPr>
        <a:xfrm>
          <a:off x="2638729" y="3629147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70D93-6105-4803-B8AA-12105D6C90F2}">
      <dsp:nvSpPr>
        <dsp:cNvPr id="0" name=""/>
        <dsp:cNvSpPr/>
      </dsp:nvSpPr>
      <dsp:spPr>
        <a:xfrm>
          <a:off x="1297762" y="3775179"/>
          <a:ext cx="1508988" cy="1295730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7"/>
          <a:srcRect/>
          <a:stretch>
            <a:fillRect l="-17889" t="-4275" r="-7089" b="-2837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3171D-1A85-4B07-9902-585D3F85AD72}">
      <dsp:nvSpPr>
        <dsp:cNvPr id="0" name=""/>
        <dsp:cNvSpPr/>
      </dsp:nvSpPr>
      <dsp:spPr>
        <a:xfrm>
          <a:off x="2324290" y="3793250"/>
          <a:ext cx="176022" cy="1518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CA0844-C266-46EC-A036-E1634F64C44A}" type="datetimeFigureOut">
              <a:rPr lang="en-US"/>
              <a:t>6/17/2019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CB088AA-226D-4237-A99F-5C4B97F43BA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136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14T18:07:35.85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1,'1097'0,"-911"24,-23-1,48 1,580-25,-581 25,69-24,-116 23,141-10,-2-1,-185-14,1842 2,-1765 23,54 1,31-25,-45-23,388 25,-360 46,-42-24,-192-16,0 0,0-2,1-1,-1-1,1-1,-1-2,1-1,15-3,11-10,-40 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C08BCD-7B2F-4BCE-87AF-5D67EFFE4D17}" type="datetimeFigureOut">
              <a:rPr lang="en-US"/>
              <a:t>6/17/2019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6A1353-EEA5-436B-AB14-1D84B195E66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67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85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50DE45-9AF3-4143-BC2F-FBBC66B07A6D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49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23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08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20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32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5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37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2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05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4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31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2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78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40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87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70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11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74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A1353-EEA5-436B-AB14-1D84B195E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63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3CF58C-F82A-4D57-9A96-270EDF8281E6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316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50DE45-9AF3-4143-BC2F-FBBC66B07A6D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29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50DE45-9AF3-4143-BC2F-FBBC66B07A6D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40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0" y="0"/>
            <a:ext cx="12227975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1697" y="1871132"/>
            <a:ext cx="6813894" cy="1515533"/>
          </a:xfrm>
        </p:spPr>
        <p:txBody>
          <a:bodyPr anchor="b">
            <a:noAutofit/>
          </a:bodyPr>
          <a:lstStyle>
            <a:lvl1pPr algn="ctr">
              <a:defRPr sz="5398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1697" y="3657597"/>
            <a:ext cx="6813894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099"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1154" y="5037663"/>
            <a:ext cx="897233" cy="279400"/>
          </a:xfrm>
        </p:spPr>
        <p:txBody>
          <a:bodyPr/>
          <a:lstStyle/>
          <a:p>
            <a:pPr>
              <a:defRPr/>
            </a:pPr>
            <a:fld id="{EAFD6B55-B9C1-4109-A9A0-CB441E152A5A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1696" y="5037663"/>
            <a:ext cx="5213277" cy="2794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4568" y="5037663"/>
            <a:ext cx="551023" cy="279400"/>
          </a:xfrm>
        </p:spPr>
        <p:txBody>
          <a:bodyPr/>
          <a:lstStyle/>
          <a:p>
            <a:fld id="{3BD1EB04-6E37-4F6C-902E-46C145C8BB91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1698" y="3522131"/>
            <a:ext cx="68138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77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4815415"/>
            <a:ext cx="9607163" cy="566738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156" y="1041400"/>
            <a:ext cx="10103340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4" y="5382153"/>
            <a:ext cx="960716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A93BAF-DF43-4302-BE1B-D64666C0C890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D92B-BBA5-41B6-97C3-2C5DB611C03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811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28" y="982132"/>
            <a:ext cx="9590234" cy="2954868"/>
          </a:xfrm>
        </p:spPr>
        <p:txBody>
          <a:bodyPr anchor="ctr">
            <a:normAutofit/>
          </a:bodyPr>
          <a:lstStyle>
            <a:lvl1pPr algn="ctr">
              <a:defRPr sz="31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528" y="4343400"/>
            <a:ext cx="959023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A93BAF-DF43-4302-BE1B-D64666C0C890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D92B-BBA5-41B6-97C3-2C5DB611C03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4140199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692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982132"/>
            <a:ext cx="9293977" cy="2370668"/>
          </a:xfrm>
        </p:spPr>
        <p:txBody>
          <a:bodyPr anchor="ctr">
            <a:normAutofit/>
          </a:bodyPr>
          <a:lstStyle>
            <a:lvl1pPr algn="ctr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376" y="3352800"/>
            <a:ext cx="8836900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99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343400"/>
            <a:ext cx="9607163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A93BAF-DF43-4302-BE1B-D64666C0C890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D92B-BBA5-41B6-97C3-2C5DB611C03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7507" y="282787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5806" y="4140199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745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3308581"/>
            <a:ext cx="9607165" cy="1468800"/>
          </a:xfrm>
        </p:spPr>
        <p:txBody>
          <a:bodyPr anchor="b">
            <a:normAutofit/>
          </a:bodyPr>
          <a:lstStyle>
            <a:lvl1pPr algn="l">
              <a:defRPr sz="31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777381"/>
            <a:ext cx="9607165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A93BAF-DF43-4302-BE1B-D64666C0C890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D92B-BBA5-41B6-97C3-2C5DB611C03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0478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982132"/>
            <a:ext cx="9293977" cy="2243668"/>
          </a:xfrm>
        </p:spPr>
        <p:txBody>
          <a:bodyPr anchor="ctr">
            <a:normAutofit/>
          </a:bodyPr>
          <a:lstStyle>
            <a:lvl1pPr algn="ctr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064" y="3639312"/>
            <a:ext cx="9607165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529667"/>
            <a:ext cx="9607165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A93BAF-DF43-4302-BE1B-D64666C0C890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D92B-BBA5-41B6-97C3-2C5DB611C03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7507" y="25992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5806" y="3429000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722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982132"/>
            <a:ext cx="9607163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064" y="3630168"/>
            <a:ext cx="9607165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3" y="4470400"/>
            <a:ext cx="9607167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A93BAF-DF43-4302-BE1B-D64666C0C890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D92B-BBA5-41B6-97C3-2C5DB611C03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3429000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383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83EC2-E495-4C55-9D99-07D48340361B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595E-60DA-4500-8581-194CF9443A4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293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7013" y="982132"/>
            <a:ext cx="1890403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061" y="982132"/>
            <a:ext cx="7431089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8A5DB-2E55-4B5D-9DCC-EEBAAA3888C0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6CAB-6698-416A-85EE-627093E67B9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1582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91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560" y="1371600"/>
            <a:ext cx="10969943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324" y="3331698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D6B55-B9C1-4109-A9A0-CB441E152A5A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1EB04-6E37-4F6C-902E-46C145C8BB9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0873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0630B-DB95-4781-AFE1-62E10F4C34C9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03C2-C74B-40A5-BF04-577B56A889C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23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B0630B-DB95-4781-AFE1-62E10F4C34C9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03C2-C74B-40A5-BF04-577B56A889C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9293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045" y="609600"/>
            <a:ext cx="9446339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045" y="2507786"/>
            <a:ext cx="9446339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693DD-1641-4037-B407-B341AECA963B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4D6DD-AEBF-487E-8E13-BB471158CFC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7522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576E3-F381-4ABA-A94D-73D0720FAFE9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E5354-F32C-46BE-8462-193CDEBFD0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6728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3050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1754" y="1535113"/>
            <a:ext cx="5387630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441" y="2362201"/>
            <a:ext cx="5385514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362201"/>
            <a:ext cx="5387630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C584-5210-4239-A660-80BC40334227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07965-60DE-40C5-A159-FF366E8FB7E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7280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442C9-7017-4C87-B0CD-D601612E2FA1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C3B55-791C-4095-A134-B425D65BF6B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2670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B7842-3A3E-49E1-979E-6B5D3CC534B9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AC2FF-0E96-4453-B8EC-F8C21D10671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5393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442" y="1524001"/>
            <a:ext cx="4010039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0301F-42F1-4ECC-B63D-29DF4541944B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1466F-B9CA-4E13-A0D5-042A9B6694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0809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609600"/>
            <a:ext cx="7313295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7765" y="1831975"/>
            <a:ext cx="7313295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1166787"/>
            <a:ext cx="7313295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F9949-AB48-47E1-BEC8-2968A864EBBD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47CE5-89D5-4C49-BF80-02A53FE040C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93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83EC2-E495-4C55-9D99-07D48340361B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C595E-60DA-4500-8581-194CF9443A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4474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A5DB-2E55-4B5D-9DCC-EEBAAA3888C0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76CAB-6698-416A-85EE-627093E67B9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647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544" y="1752606"/>
            <a:ext cx="8156563" cy="1822514"/>
          </a:xfrm>
        </p:spPr>
        <p:txBody>
          <a:bodyPr anchor="b">
            <a:normAutofit/>
          </a:bodyPr>
          <a:lstStyle>
            <a:lvl1pPr algn="ctr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4542" y="3846052"/>
            <a:ext cx="8156565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3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B693DD-1641-4037-B407-B341AECA963B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6DD-AEBF-487E-8E13-BB471158CFC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199" y="3710585"/>
            <a:ext cx="816125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46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110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734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8576E3-F381-4ABA-A94D-73D0720FAFE9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E5354-F32C-46BE-8462-193CDEBFD06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8569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3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7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063" y="3243263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9061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7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061" y="3243263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CEC584-5210-4239-A660-80BC40334227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7965-60DE-40C5-A159-FF366E8FB7E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1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6442C9-7017-4C87-B0CD-D601612E2FA1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3B55-791C-4095-A134-B425D65BF6B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8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B7842-3A3E-49E1-979E-6B5D3CC534B9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C2FF-0E96-4453-B8EC-F8C21D10671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04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474" y="1388534"/>
            <a:ext cx="3717487" cy="1371600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7257" y="982132"/>
            <a:ext cx="5468042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474" y="3031065"/>
            <a:ext cx="3717487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D0301F-42F1-4ECC-B63D-29DF4541944B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466F-B9CA-4E13-A0D5-042A9B66944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5805" y="2912533"/>
            <a:ext cx="35135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18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1" y="1883832"/>
            <a:ext cx="6240191" cy="1371600"/>
          </a:xfrm>
        </p:spPr>
        <p:txBody>
          <a:bodyPr anchor="b">
            <a:normAutofit/>
          </a:bodyPr>
          <a:lstStyle>
            <a:lvl1pPr algn="ctr">
              <a:defRPr sz="27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2724" y="1041400"/>
            <a:ext cx="3062549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1" y="3255432"/>
            <a:ext cx="624019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2F9949-AB48-47E1-BEC8-2968A864EBBD}" type="datetimeFigureOut">
              <a:rPr lang="en-US" smtClean="0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47CE5-89D5-4C49-BF80-02A53FE040C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324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2" y="0"/>
            <a:ext cx="12226777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2556932"/>
            <a:ext cx="95986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5241" y="5969000"/>
            <a:ext cx="15997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E36636D-D922-432D-A958-524484B5923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064" y="5969000"/>
            <a:ext cx="73039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1205" y="5969000"/>
            <a:ext cx="542556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8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ctr" defTabSz="457063" rtl="0" eaLnBrk="1" latinLnBrk="0" hangingPunct="1">
        <a:spcBef>
          <a:spcPct val="0"/>
        </a:spcBef>
        <a:buNone/>
        <a:defRPr sz="4399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3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7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441" y="1600201"/>
            <a:ext cx="1096994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441" y="6416676"/>
            <a:ext cx="2844059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A93BAF-DF43-4302-BE1B-D64666C0C890}" type="datetimeFigureOut">
              <a:rPr lang="en-US"/>
              <a:pPr>
                <a:defRPr/>
              </a:pPr>
              <a:t>6/17/2019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4515" y="6416676"/>
            <a:ext cx="3859795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3649" y="6416676"/>
            <a:ext cx="101573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  <a:latin typeface="Book Antiqua" panose="02040602050305030304" pitchFamily="18" charset="0"/>
              </a:defRPr>
            </a:lvl1pPr>
          </a:lstStyle>
          <a:p>
            <a:fld id="{29C9D92B-BBA5-41B6-97C3-2C5DB611C03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80495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Excel_Worksheet1.xls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4648200"/>
            <a:ext cx="6095365" cy="1905000"/>
          </a:xfrm>
        </p:spPr>
        <p:txBody>
          <a:bodyPr>
            <a:normAutofit/>
          </a:bodyPr>
          <a:lstStyle/>
          <a:p>
            <a:pPr marL="136525" indent="0" algn="ctr">
              <a:buNone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Mike Leita, District One</a:t>
            </a:r>
          </a:p>
          <a:p>
            <a:pPr marL="136525" indent="0" algn="ctr">
              <a:buNone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Ron Anderson, District Two</a:t>
            </a:r>
          </a:p>
          <a:p>
            <a:pPr marL="136525" indent="0" algn="ctr">
              <a:buNone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Norm Childress, District Three</a:t>
            </a:r>
          </a:p>
          <a:p>
            <a:pPr algn="ctr"/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838200"/>
            <a:ext cx="6856412" cy="2971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i="1" dirty="0">
                <a:solidFill>
                  <a:srgbClr val="9E021F"/>
                </a:solidFill>
              </a:rPr>
              <a:t>State of the County</a:t>
            </a:r>
            <a:br>
              <a:rPr lang="en-US" dirty="0">
                <a:solidFill>
                  <a:srgbClr val="9E021F"/>
                </a:solidFill>
              </a:rPr>
            </a:br>
            <a:r>
              <a:rPr lang="en-US" i="1" dirty="0">
                <a:solidFill>
                  <a:srgbClr val="9E021F"/>
                </a:solidFill>
              </a:rPr>
              <a:t>2019</a:t>
            </a:r>
            <a:br>
              <a:rPr lang="en-US" dirty="0">
                <a:solidFill>
                  <a:srgbClr val="9E021F"/>
                </a:solidFill>
              </a:rPr>
            </a:br>
            <a:br>
              <a:rPr lang="en-US" dirty="0">
                <a:solidFill>
                  <a:srgbClr val="9E021F"/>
                </a:solidFill>
              </a:rPr>
            </a:br>
            <a:r>
              <a:rPr lang="en-US" dirty="0">
                <a:solidFill>
                  <a:srgbClr val="9E021F"/>
                </a:solidFill>
              </a:rPr>
              <a:t>Board of </a:t>
            </a:r>
            <a:br>
              <a:rPr lang="en-US" dirty="0">
                <a:solidFill>
                  <a:srgbClr val="9E021F"/>
                </a:solidFill>
              </a:rPr>
            </a:br>
            <a:r>
              <a:rPr lang="en-US" dirty="0">
                <a:solidFill>
                  <a:srgbClr val="9E021F"/>
                </a:solidFill>
              </a:rPr>
              <a:t>Yakima County Commissioners</a:t>
            </a:r>
          </a:p>
        </p:txBody>
      </p:sp>
      <p:pic>
        <p:nvPicPr>
          <p:cNvPr id="17" name="Picture 16" descr="G:\LOGO\SMALL YAKIMA COUNTY LOGO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857" y1="75422" x2="85571" y2="81413"/>
                        <a14:foregroundMark x1="1571" y1="71121" x2="98000" y2="71275"/>
                        <a14:foregroundMark x1="29000" y1="66052" x2="72286" y2="65745"/>
                        <a14:foregroundMark x1="71571" y1="69739" x2="80571" y2="69739"/>
                        <a14:foregroundMark x1="84857" y1="75883" x2="95000" y2="76190"/>
                        <a14:foregroundMark x1="45857" y1="89555" x2="72286" y2="89555"/>
                        <a14:foregroundMark x1="2000" y1="72811" x2="22857" y2="72350"/>
                        <a14:foregroundMark x1="1857" y1="75115" x2="1857" y2="90630"/>
                        <a14:foregroundMark x1="1000" y1="91244" x2="11571" y2="91398"/>
                        <a14:foregroundMark x1="13143" y1="92012" x2="65429" y2="92012"/>
                        <a14:foregroundMark x1="10429" y1="95545" x2="87571" y2="95084"/>
                        <a14:foregroundMark x1="23000" y1="98925" x2="75000" y2="99539"/>
                        <a14:foregroundMark x1="26429" y1="97389" x2="68714" y2="97389"/>
                        <a14:foregroundMark x1="75714" y1="93856" x2="84429" y2="93395"/>
                        <a14:foregroundMark x1="84143" y1="89401" x2="95143" y2="89247"/>
                        <a14:foregroundMark x1="88714" y1="95084" x2="85857" y2="90783"/>
                        <a14:foregroundMark x1="87857" y1="91398" x2="98571" y2="91398"/>
                        <a14:foregroundMark x1="99000" y1="90783" x2="99000" y2="71275"/>
                        <a14:foregroundMark x1="90000" y1="73272" x2="96714" y2="73579"/>
                        <a14:foregroundMark x1="97143" y1="76037" x2="97143" y2="83564"/>
                        <a14:foregroundMark x1="74000" y1="67435" x2="86571" y2="67435"/>
                        <a14:foregroundMark x1="25714" y1="65591" x2="28571" y2="69892"/>
                        <a14:foregroundMark x1="11857" y1="67742" x2="25000" y2="66820"/>
                        <a14:foregroundMark x1="23429" y1="64823" x2="26429" y2="64670"/>
                        <a14:foregroundMark x1="7143" y1="68049" x2="3429" y2="54839"/>
                        <a14:foregroundMark x1="3286" y1="52688" x2="4571" y2="36252"/>
                        <a14:foregroundMark x1="7000" y1="78802" x2="17000" y2="84332"/>
                        <a14:foregroundMark x1="857" y1="71889" x2="429" y2="87250"/>
                        <a14:foregroundMark x1="95571" y1="59140" x2="96143" y2="43318"/>
                        <a14:foregroundMark x1="24857" y1="8602" x2="7286" y2="29032"/>
                        <a14:backgroundMark x1="16857" y1="4301" x2="10000" y2="7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381000"/>
            <a:ext cx="556196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042BA3-24C6-457C-9389-C622182C86CC}"/>
              </a:ext>
            </a:extLst>
          </p:cNvPr>
          <p:cNvSpPr txBox="1"/>
          <p:nvPr/>
        </p:nvSpPr>
        <p:spPr>
          <a:xfrm>
            <a:off x="11465877" y="6477000"/>
            <a:ext cx="572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4080830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79612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1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2019 Expenses by Priorities</a:t>
            </a:r>
            <a:endParaRPr lang="en-US" sz="1900" b="1" dirty="0">
              <a:ln w="6350">
                <a:noFill/>
              </a:ln>
              <a:solidFill>
                <a:schemeClr val="bg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9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612EADB-11D7-4E83-B3B1-E4EB1165CC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2470892"/>
              </p:ext>
            </p:extLst>
          </p:nvPr>
        </p:nvGraphicFramePr>
        <p:xfrm>
          <a:off x="1962150" y="1668463"/>
          <a:ext cx="7947025" cy="411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Worksheet" r:id="rId4" imgW="4448163" imgH="2304979" progId="Excel.Sheet.12">
                  <p:embed/>
                </p:oleObj>
              </mc:Choice>
              <mc:Fallback>
                <p:oleObj name="Worksheet" r:id="rId4" imgW="4448163" imgH="2304979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612EADB-11D7-4E83-B3B1-E4EB1165CC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2150" y="1668463"/>
                        <a:ext cx="7947025" cy="411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F63890E-6774-4B5D-96CA-2D12E6B556CA}"/>
              </a:ext>
            </a:extLst>
          </p:cNvPr>
          <p:cNvSpPr/>
          <p:nvPr/>
        </p:nvSpPr>
        <p:spPr>
          <a:xfrm>
            <a:off x="11428412" y="6400800"/>
            <a:ext cx="3962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3874657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5212" y="457200"/>
            <a:ext cx="9601200" cy="1189038"/>
          </a:xfrm>
        </p:spPr>
        <p:txBody>
          <a:bodyPr/>
          <a:lstStyle/>
          <a:p>
            <a:r>
              <a:rPr lang="en-US" b="1" dirty="0"/>
              <a:t>Public Services 2019 Priority List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4294967295"/>
          </p:nvPr>
        </p:nvSpPr>
        <p:spPr>
          <a:xfrm>
            <a:off x="684212" y="1905000"/>
            <a:ext cx="10820400" cy="4419600"/>
          </a:xfrm>
        </p:spPr>
        <p:txBody>
          <a:bodyPr>
            <a:normAutofit/>
          </a:bodyPr>
          <a:lstStyle/>
          <a:p>
            <a:pPr lvl="1"/>
            <a:r>
              <a:rPr lang="en-US" sz="3500" dirty="0"/>
              <a:t>East-West Corridor Project</a:t>
            </a:r>
          </a:p>
          <a:p>
            <a:pPr lvl="1"/>
            <a:r>
              <a:rPr lang="en-US" sz="3500" dirty="0"/>
              <a:t>Terrace Heights Drive Widening</a:t>
            </a:r>
          </a:p>
          <a:p>
            <a:pPr lvl="1"/>
            <a:r>
              <a:rPr lang="en-US" sz="3500" dirty="0"/>
              <a:t>Code Enforcement</a:t>
            </a:r>
          </a:p>
          <a:p>
            <a:pPr lvl="1"/>
            <a:r>
              <a:rPr lang="en-US" sz="3500" dirty="0"/>
              <a:t>Yakima Basin Integrated Plan (YBIP)</a:t>
            </a:r>
          </a:p>
          <a:p>
            <a:pPr lvl="1"/>
            <a:r>
              <a:rPr lang="en-US" sz="3500" dirty="0"/>
              <a:t>Ground Water Management Area (GWMA)</a:t>
            </a:r>
          </a:p>
          <a:p>
            <a:pPr lvl="1"/>
            <a:endParaRPr lang="en-US" sz="3500" dirty="0"/>
          </a:p>
          <a:p>
            <a:pPr lvl="1"/>
            <a:endParaRPr lang="en-US" sz="3500" dirty="0"/>
          </a:p>
          <a:p>
            <a:pPr marL="0" indent="0">
              <a:buNone/>
            </a:pPr>
            <a:endParaRPr lang="en-US" sz="3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233EE3-D773-40BF-A038-F17F3104461B}"/>
              </a:ext>
            </a:extLst>
          </p:cNvPr>
          <p:cNvSpPr/>
          <p:nvPr/>
        </p:nvSpPr>
        <p:spPr>
          <a:xfrm>
            <a:off x="11580812" y="6477000"/>
            <a:ext cx="3834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NC</a:t>
            </a:r>
          </a:p>
        </p:txBody>
      </p:sp>
    </p:spTree>
    <p:extLst>
      <p:ext uri="{BB962C8B-B14F-4D97-AF65-F5344CB8AC3E}">
        <p14:creationId xmlns:p14="http://schemas.microsoft.com/office/powerpoint/2010/main" val="3230186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1269FA-1DAE-4D62-AEE9-7C5E24535C6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5352" r="16553" b="1879"/>
          <a:stretch/>
        </p:blipFill>
        <p:spPr>
          <a:xfrm>
            <a:off x="3503612" y="118086"/>
            <a:ext cx="8431171" cy="64466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B687AF-EA6B-4047-BFC2-7B41CDE3280A}"/>
              </a:ext>
            </a:extLst>
          </p:cNvPr>
          <p:cNvSpPr txBox="1"/>
          <p:nvPr/>
        </p:nvSpPr>
        <p:spPr>
          <a:xfrm>
            <a:off x="254042" y="3596873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Phase I Project Area 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Construction Begins 2019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SIED Funded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47400-A6E4-49C9-BF0E-ED87820E199E}"/>
              </a:ext>
            </a:extLst>
          </p:cNvPr>
          <p:cNvSpPr txBox="1"/>
          <p:nvPr/>
        </p:nvSpPr>
        <p:spPr>
          <a:xfrm>
            <a:off x="414768" y="706582"/>
            <a:ext cx="240304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East-West Corridor</a:t>
            </a:r>
          </a:p>
          <a:p>
            <a:pPr algn="ctr"/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Transportation Project</a:t>
            </a:r>
          </a:p>
          <a:p>
            <a:pPr algn="ctr"/>
            <a:endParaRPr lang="en-US" sz="2000" b="1" dirty="0">
              <a:solidFill>
                <a:schemeClr val="bg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PHASE 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766B1-2C77-4745-90A0-888F47C56D57}"/>
              </a:ext>
            </a:extLst>
          </p:cNvPr>
          <p:cNvSpPr/>
          <p:nvPr/>
        </p:nvSpPr>
        <p:spPr>
          <a:xfrm>
            <a:off x="11740659" y="6564745"/>
            <a:ext cx="388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NC</a:t>
            </a:r>
          </a:p>
        </p:txBody>
      </p:sp>
    </p:spTree>
    <p:extLst>
      <p:ext uri="{BB962C8B-B14F-4D97-AF65-F5344CB8AC3E}">
        <p14:creationId xmlns:p14="http://schemas.microsoft.com/office/powerpoint/2010/main" val="142370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-W Corridor Map.pdf - Mozilla Firefox">
            <a:extLst>
              <a:ext uri="{FF2B5EF4-FFF2-40B4-BE49-F238E27FC236}">
                <a16:creationId xmlns:a16="http://schemas.microsoft.com/office/drawing/2014/main" id="{2F0107FC-CD6E-4B0B-B388-EB04476DD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7" t="12177" r="19993" b="716"/>
          <a:stretch/>
        </p:blipFill>
        <p:spPr>
          <a:xfrm>
            <a:off x="455612" y="145329"/>
            <a:ext cx="8382000" cy="6567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7AAD8B-B64E-40A7-BC54-32B84376378D}"/>
              </a:ext>
            </a:extLst>
          </p:cNvPr>
          <p:cNvSpPr txBox="1"/>
          <p:nvPr/>
        </p:nvSpPr>
        <p:spPr>
          <a:xfrm>
            <a:off x="9045051" y="3733800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Phase II Project Area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SIED Funded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State funds to be available in 2020 for Phase II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B2E2F6-D497-404F-A2E5-5175F450E568}"/>
              </a:ext>
            </a:extLst>
          </p:cNvPr>
          <p:cNvSpPr/>
          <p:nvPr/>
        </p:nvSpPr>
        <p:spPr>
          <a:xfrm>
            <a:off x="11580812" y="6477000"/>
            <a:ext cx="388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NC</a:t>
            </a:r>
          </a:p>
        </p:txBody>
      </p:sp>
    </p:spTree>
    <p:extLst>
      <p:ext uri="{BB962C8B-B14F-4D97-AF65-F5344CB8AC3E}">
        <p14:creationId xmlns:p14="http://schemas.microsoft.com/office/powerpoint/2010/main" val="95770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084" y="609600"/>
            <a:ext cx="11961813" cy="11890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300" b="1" dirty="0"/>
              <a:t>Terrace Heights Drive Widening</a:t>
            </a:r>
            <a:br>
              <a:rPr lang="en-US" u="sng" dirty="0"/>
            </a:br>
            <a:endParaRPr lang="en-US" sz="31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8AA89F-584B-4566-BA84-FBFB088D0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05" y="1447800"/>
            <a:ext cx="10133013" cy="46059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1818E0F-5F62-48FD-BE31-9D465579D487}"/>
                  </a:ext>
                </a:extLst>
              </p14:cNvPr>
              <p14:cNvContentPartPr/>
              <p14:nvPr/>
            </p14:nvContentPartPr>
            <p14:xfrm>
              <a:off x="5804997" y="3422249"/>
              <a:ext cx="2945880" cy="94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1818E0F-5F62-48FD-BE31-9D465579D4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68997" y="3350609"/>
                <a:ext cx="3017520" cy="2379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BBA18EF7-C346-4027-B3FF-D35339FFAD3B}"/>
              </a:ext>
            </a:extLst>
          </p:cNvPr>
          <p:cNvSpPr/>
          <p:nvPr/>
        </p:nvSpPr>
        <p:spPr>
          <a:xfrm>
            <a:off x="11580812" y="6477000"/>
            <a:ext cx="3834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NC</a:t>
            </a:r>
          </a:p>
        </p:txBody>
      </p:sp>
    </p:spTree>
    <p:extLst>
      <p:ext uri="{BB962C8B-B14F-4D97-AF65-F5344CB8AC3E}">
        <p14:creationId xmlns:p14="http://schemas.microsoft.com/office/powerpoint/2010/main" val="3081219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5212" y="457200"/>
            <a:ext cx="9601200" cy="1189038"/>
          </a:xfrm>
        </p:spPr>
        <p:txBody>
          <a:bodyPr/>
          <a:lstStyle/>
          <a:p>
            <a:r>
              <a:rPr lang="en-US" b="1" dirty="0"/>
              <a:t>Yakima County Code Enforcement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4294967295"/>
          </p:nvPr>
        </p:nvSpPr>
        <p:spPr>
          <a:xfrm>
            <a:off x="608013" y="1981200"/>
            <a:ext cx="10820400" cy="41910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3500" dirty="0"/>
              <a:t>Created Code Enforcement Department and restructured by separating Building and Planning Code issues</a:t>
            </a:r>
          </a:p>
          <a:p>
            <a:pPr lvl="1"/>
            <a:r>
              <a:rPr lang="en-US" sz="3500" dirty="0"/>
              <a:t>Prioritize backlog of enforcement cases within the Building and Planning Departments </a:t>
            </a:r>
          </a:p>
          <a:p>
            <a:pPr lvl="1"/>
            <a:r>
              <a:rPr lang="en-US" sz="3500" dirty="0"/>
              <a:t>Drafting new ordinance for streamlined Code Enforcement</a:t>
            </a:r>
          </a:p>
          <a:p>
            <a:pPr marL="0" indent="0">
              <a:buNone/>
            </a:pPr>
            <a:endParaRPr lang="en-US" sz="35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0ADE9B-8D50-479F-AA46-AAF72F5C3AA0}"/>
              </a:ext>
            </a:extLst>
          </p:cNvPr>
          <p:cNvSpPr/>
          <p:nvPr/>
        </p:nvSpPr>
        <p:spPr>
          <a:xfrm>
            <a:off x="11580812" y="6477000"/>
            <a:ext cx="3802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RA</a:t>
            </a:r>
          </a:p>
        </p:txBody>
      </p:sp>
    </p:spTree>
    <p:extLst>
      <p:ext uri="{BB962C8B-B14F-4D97-AF65-F5344CB8AC3E}">
        <p14:creationId xmlns:p14="http://schemas.microsoft.com/office/powerpoint/2010/main" val="3533359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0412" y="747700"/>
            <a:ext cx="10820400" cy="1189037"/>
          </a:xfrm>
        </p:spPr>
        <p:txBody>
          <a:bodyPr>
            <a:normAutofit fontScale="90000"/>
          </a:bodyPr>
          <a:lstStyle/>
          <a:p>
            <a:r>
              <a:rPr lang="en-US" sz="4300" b="1" dirty="0"/>
              <a:t>2019 Facilities Priority List</a:t>
            </a:r>
            <a:br>
              <a:rPr lang="en-US" u="sng" dirty="0"/>
            </a:br>
            <a:endParaRPr lang="en-US" sz="31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C6819-BBDB-48BE-B8EC-ABB3FEBC7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2" y="1600200"/>
            <a:ext cx="5842000" cy="4381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7BB87A-281A-43E2-BDFD-DF7FB830454D}"/>
              </a:ext>
            </a:extLst>
          </p:cNvPr>
          <p:cNvSpPr/>
          <p:nvPr/>
        </p:nvSpPr>
        <p:spPr>
          <a:xfrm>
            <a:off x="11580812" y="6477000"/>
            <a:ext cx="3898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203180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19A4D-BB7C-4971-AD61-B004AA42FA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6256" y="18875"/>
            <a:ext cx="11136312" cy="930275"/>
          </a:xfrm>
        </p:spPr>
        <p:txBody>
          <a:bodyPr vert="horz" lIns="91416" tIns="45708" rIns="91416" bIns="45708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Garamond" panose="02020404030301010803" pitchFamily="18" charset="0"/>
              </a:rPr>
              <a:t>2020 - 2030 Plan Accomplishments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868FC-99C6-4C7F-94A8-79E55418D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r="9919"/>
          <a:stretch/>
        </p:blipFill>
        <p:spPr>
          <a:xfrm>
            <a:off x="366272" y="1136709"/>
            <a:ext cx="3137340" cy="2690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9930E-98A2-4B95-B399-CF0004C489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r="19448" b="-1"/>
          <a:stretch/>
        </p:blipFill>
        <p:spPr>
          <a:xfrm>
            <a:off x="366272" y="3995940"/>
            <a:ext cx="3143780" cy="2785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B013CA-12C2-4690-98D9-9823463611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4445" r="5001" b="22222"/>
          <a:stretch/>
        </p:blipFill>
        <p:spPr>
          <a:xfrm>
            <a:off x="3754950" y="2167140"/>
            <a:ext cx="8077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31E288-C23C-4DA8-958B-E158BCE3AADB}"/>
              </a:ext>
            </a:extLst>
          </p:cNvPr>
          <p:cNvSpPr/>
          <p:nvPr/>
        </p:nvSpPr>
        <p:spPr>
          <a:xfrm>
            <a:off x="11580812" y="6477000"/>
            <a:ext cx="3962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1890535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20ED148-D791-45DF-B499-8BD4D302A7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" t="-1474" r="24621" b="42517"/>
          <a:stretch/>
        </p:blipFill>
        <p:spPr bwMode="auto">
          <a:xfrm>
            <a:off x="531812" y="197502"/>
            <a:ext cx="6201726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D02B8-FB84-4C36-A099-A094B087FC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4" t="24088" r="9111" b="35912"/>
          <a:stretch/>
        </p:blipFill>
        <p:spPr>
          <a:xfrm>
            <a:off x="5865812" y="3429000"/>
            <a:ext cx="6096000" cy="3219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69A4A3-561F-44C8-BC23-A5EBF06AEBB9}"/>
              </a:ext>
            </a:extLst>
          </p:cNvPr>
          <p:cNvSpPr txBox="1"/>
          <p:nvPr/>
        </p:nvSpPr>
        <p:spPr>
          <a:xfrm>
            <a:off x="7237412" y="4572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Converted Old </a:t>
            </a:r>
          </a:p>
          <a:p>
            <a:r>
              <a:rPr lang="en-US" sz="3600" dirty="0">
                <a:solidFill>
                  <a:schemeClr val="bg1"/>
                </a:solidFill>
              </a:rPr>
              <a:t>A-Street Buildings to Community Green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C7E30-6F45-47B2-BAC8-49B850DF95B0}"/>
              </a:ext>
            </a:extLst>
          </p:cNvPr>
          <p:cNvSpPr txBox="1"/>
          <p:nvPr/>
        </p:nvSpPr>
        <p:spPr>
          <a:xfrm>
            <a:off x="531812" y="3822977"/>
            <a:ext cx="4953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Converted Restitution Jail to Resource Center: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WSU Extension,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9-1-1 Call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EMS &amp; EMT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A0D72A-EDE1-4002-A32A-A37151807411}"/>
              </a:ext>
            </a:extLst>
          </p:cNvPr>
          <p:cNvSpPr/>
          <p:nvPr/>
        </p:nvSpPr>
        <p:spPr>
          <a:xfrm>
            <a:off x="11585175" y="6648391"/>
            <a:ext cx="3962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1944844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134B3B-82D1-479E-B143-458763278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ADA35-5B51-4CEB-9497-74747F8D1C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412" y="0"/>
            <a:ext cx="10512425" cy="6683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2040 Master Facilities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DA61C-5AC5-4828-B489-9D80BF5A4D6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89012" y="4572000"/>
            <a:ext cx="10512425" cy="1803400"/>
          </a:xfrm>
        </p:spPr>
        <p:txBody>
          <a:bodyPr>
            <a:noAutofit/>
          </a:bodyPr>
          <a:lstStyle/>
          <a:p>
            <a:r>
              <a:rPr lang="en-US" sz="1999" dirty="0">
                <a:latin typeface="Garamond" panose="02020404030301010803" pitchFamily="18" charset="0"/>
              </a:rPr>
              <a:t>Develop a plan to separate Yakima County Law and Justice and Administrative functions</a:t>
            </a:r>
          </a:p>
          <a:p>
            <a:r>
              <a:rPr lang="en-US" sz="1999" dirty="0">
                <a:latin typeface="Garamond" panose="02020404030301010803" pitchFamily="18" charset="0"/>
              </a:rPr>
              <a:t>Design the appropriate facility to house Law and Justice functions in a single facility</a:t>
            </a:r>
          </a:p>
          <a:p>
            <a:r>
              <a:rPr lang="en-US" sz="1999" dirty="0">
                <a:latin typeface="Garamond" panose="02020404030301010803" pitchFamily="18" charset="0"/>
              </a:rPr>
              <a:t>Construct a new facility in a manner which minimizes the impacts and downtime to Yakima County customers and department operations</a:t>
            </a:r>
          </a:p>
          <a:p>
            <a:r>
              <a:rPr lang="en-US" sz="1999" dirty="0">
                <a:latin typeface="Garamond" panose="02020404030301010803" pitchFamily="18" charset="0"/>
              </a:rPr>
              <a:t>Create a more efficient and safe Law and Justice service for Yakima County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4A1F96-A5AA-49BF-B6A6-C13B492171AB}"/>
              </a:ext>
            </a:extLst>
          </p:cNvPr>
          <p:cNvSpPr/>
          <p:nvPr/>
        </p:nvSpPr>
        <p:spPr>
          <a:xfrm>
            <a:off x="11580812" y="6477000"/>
            <a:ext cx="3818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RA</a:t>
            </a:r>
          </a:p>
        </p:txBody>
      </p:sp>
    </p:spTree>
    <p:extLst>
      <p:ext uri="{BB962C8B-B14F-4D97-AF65-F5344CB8AC3E}">
        <p14:creationId xmlns:p14="http://schemas.microsoft.com/office/powerpoint/2010/main" val="1696519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o Represents Me? - Mozilla Firefox">
            <a:extLst>
              <a:ext uri="{FF2B5EF4-FFF2-40B4-BE49-F238E27FC236}">
                <a16:creationId xmlns:a16="http://schemas.microsoft.com/office/drawing/2014/main" id="{93D13E76-572D-4AEE-B15C-6793A4DB2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t="25931" r="29995" b="8739"/>
          <a:stretch/>
        </p:blipFill>
        <p:spPr>
          <a:xfrm>
            <a:off x="227012" y="506186"/>
            <a:ext cx="7896727" cy="5845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7C06C8-8C63-4568-9715-5E9A18AD1C86}"/>
              </a:ext>
            </a:extLst>
          </p:cNvPr>
          <p:cNvSpPr/>
          <p:nvPr/>
        </p:nvSpPr>
        <p:spPr>
          <a:xfrm>
            <a:off x="8380412" y="381000"/>
            <a:ext cx="3505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000000"/>
                  </a:solidFill>
                </a:ln>
                <a:solidFill>
                  <a:srgbClr val="4194FC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Who Represents Me?</a:t>
            </a:r>
          </a:p>
          <a:p>
            <a:pPr algn="ctr"/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Mike Leita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District One</a:t>
            </a:r>
          </a:p>
          <a:p>
            <a:pPr algn="ctr"/>
            <a:r>
              <a:rPr lang="en-US" dirty="0"/>
              <a:t>Selah, </a:t>
            </a:r>
            <a:r>
              <a:rPr lang="en-US" dirty="0" err="1"/>
              <a:t>Gleed</a:t>
            </a:r>
            <a:r>
              <a:rPr lang="en-US" dirty="0"/>
              <a:t>, Naches</a:t>
            </a:r>
          </a:p>
          <a:p>
            <a:pPr algn="ctr"/>
            <a:r>
              <a:rPr lang="en-US" dirty="0"/>
              <a:t>Yakima (North of </a:t>
            </a:r>
            <a:r>
              <a:rPr lang="en-US" dirty="0" err="1"/>
              <a:t>Tieton</a:t>
            </a:r>
            <a:r>
              <a:rPr lang="en-US" dirty="0"/>
              <a:t> Ave., West of Front Street)</a:t>
            </a:r>
          </a:p>
          <a:p>
            <a:pPr algn="ctr"/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Ron Anderson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District Two</a:t>
            </a:r>
          </a:p>
          <a:p>
            <a:pPr algn="ctr"/>
            <a:r>
              <a:rPr lang="en-US" dirty="0"/>
              <a:t>Union Gap, </a:t>
            </a:r>
            <a:r>
              <a:rPr lang="en-US" dirty="0" err="1"/>
              <a:t>Ahtanum</a:t>
            </a:r>
            <a:r>
              <a:rPr lang="en-US" dirty="0"/>
              <a:t>, Wapato, Toppenish, </a:t>
            </a:r>
            <a:r>
              <a:rPr lang="en-US" dirty="0" err="1"/>
              <a:t>Mabton</a:t>
            </a:r>
            <a:endParaRPr lang="en-US" dirty="0"/>
          </a:p>
          <a:p>
            <a:pPr algn="ctr"/>
            <a:r>
              <a:rPr lang="en-US" dirty="0"/>
              <a:t>Yakima (South of </a:t>
            </a:r>
            <a:r>
              <a:rPr lang="en-US" dirty="0" err="1"/>
              <a:t>Tieton</a:t>
            </a:r>
            <a:r>
              <a:rPr lang="en-US" dirty="0"/>
              <a:t> Ave)</a:t>
            </a:r>
          </a:p>
          <a:p>
            <a:pPr algn="ctr"/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Norm Childress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District Three</a:t>
            </a:r>
          </a:p>
          <a:p>
            <a:pPr algn="ctr"/>
            <a:r>
              <a:rPr lang="en-US" dirty="0"/>
              <a:t>Terrace Heights, </a:t>
            </a:r>
            <a:r>
              <a:rPr lang="en-US" dirty="0" err="1"/>
              <a:t>Moxee</a:t>
            </a:r>
            <a:r>
              <a:rPr lang="en-US" dirty="0"/>
              <a:t>, Zillah, Granger, Sunnyside, Grandview</a:t>
            </a:r>
          </a:p>
          <a:p>
            <a:pPr algn="ctr"/>
            <a:r>
              <a:rPr lang="en-US" dirty="0"/>
              <a:t>Yakima (East of Front Street) </a:t>
            </a:r>
          </a:p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5ABAD3-EFC8-4935-9AF0-BD37E4122B5C}"/>
              </a:ext>
            </a:extLst>
          </p:cNvPr>
          <p:cNvSpPr/>
          <p:nvPr/>
        </p:nvSpPr>
        <p:spPr>
          <a:xfrm>
            <a:off x="11620154" y="6477000"/>
            <a:ext cx="3962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1867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8012" y="685800"/>
            <a:ext cx="10972800" cy="1189037"/>
          </a:xfrm>
        </p:spPr>
        <p:txBody>
          <a:bodyPr>
            <a:normAutofit fontScale="90000"/>
          </a:bodyPr>
          <a:lstStyle/>
          <a:p>
            <a:r>
              <a:rPr lang="en-US" sz="4300" b="1" dirty="0"/>
              <a:t>Fairgrounds Capital Facility Improvements</a:t>
            </a:r>
            <a:br>
              <a:rPr lang="en-US" u="sng" dirty="0"/>
            </a:br>
            <a:endParaRPr lang="en-US" sz="31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C6819-BBDB-48BE-B8EC-ABB3FEBC7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709" r="32118" b="-4101"/>
          <a:stretch/>
        </p:blipFill>
        <p:spPr>
          <a:xfrm>
            <a:off x="4722812" y="1518407"/>
            <a:ext cx="6400800" cy="4648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56CE0B-EAB0-4BAB-9A25-12E65AD33CE3}"/>
              </a:ext>
            </a:extLst>
          </p:cNvPr>
          <p:cNvSpPr/>
          <p:nvPr/>
        </p:nvSpPr>
        <p:spPr>
          <a:xfrm>
            <a:off x="1046847" y="1600200"/>
            <a:ext cx="35997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$8.5 Million Improvement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Funded by existing Lodging Tax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Sun Dome Roof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Sun Dome Seating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ADA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General Refurbishment and Replacement of Structures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Better Fairgrounds Configuration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1B6800-C1DB-4481-9990-734C0551F8B2}"/>
              </a:ext>
            </a:extLst>
          </p:cNvPr>
          <p:cNvSpPr/>
          <p:nvPr/>
        </p:nvSpPr>
        <p:spPr>
          <a:xfrm>
            <a:off x="11630257" y="6477000"/>
            <a:ext cx="38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RA</a:t>
            </a:r>
          </a:p>
        </p:txBody>
      </p:sp>
    </p:spTree>
    <p:extLst>
      <p:ext uri="{BB962C8B-B14F-4D97-AF65-F5344CB8AC3E}">
        <p14:creationId xmlns:p14="http://schemas.microsoft.com/office/powerpoint/2010/main" val="906926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509178" y="3886200"/>
            <a:ext cx="7298646" cy="2438400"/>
          </a:xfrm>
        </p:spPr>
        <p:txBody>
          <a:bodyPr>
            <a:normAutofit fontScale="62500" lnSpcReduction="20000"/>
          </a:bodyPr>
          <a:lstStyle/>
          <a:p>
            <a:pPr marL="136525" indent="0" algn="ctr">
              <a:buNone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Board of Yakima County Commissioners</a:t>
            </a:r>
          </a:p>
          <a:p>
            <a:pPr marL="136525" indent="0" algn="ctr">
              <a:buNone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Mike Leita, District One</a:t>
            </a:r>
          </a:p>
          <a:p>
            <a:pPr marL="136525" indent="0" algn="ctr">
              <a:buNone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Ron Anderson, District Two</a:t>
            </a:r>
          </a:p>
          <a:p>
            <a:pPr marL="136525" indent="0" algn="ctr">
              <a:buNone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Norm Childress, District Three</a:t>
            </a:r>
          </a:p>
          <a:p>
            <a:pPr marL="136525" indent="0" algn="ctr">
              <a:buNone/>
            </a:pP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136525" indent="0" algn="ctr">
              <a:buNone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Clerk of the Board Melissa Paul</a:t>
            </a:r>
          </a:p>
          <a:p>
            <a:pPr marL="136525" indent="0" algn="ctr">
              <a:buNone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Deputy Clerk Linda Kay O’Hara</a:t>
            </a:r>
          </a:p>
          <a:p>
            <a:pPr marL="136525" indent="0" algn="ctr">
              <a:buNone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509-574-1500</a:t>
            </a:r>
          </a:p>
          <a:p>
            <a:pPr algn="ctr"/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951412" y="685800"/>
            <a:ext cx="6856412" cy="2971800"/>
          </a:xfrm>
        </p:spPr>
        <p:txBody>
          <a:bodyPr>
            <a:normAutofit/>
          </a:bodyPr>
          <a:lstStyle/>
          <a:p>
            <a:pPr algn="ctr"/>
            <a:r>
              <a:rPr lang="en-US" sz="4400" i="1" dirty="0">
                <a:solidFill>
                  <a:srgbClr val="9E021F"/>
                </a:solidFill>
              </a:rPr>
              <a:t>Questions</a:t>
            </a:r>
            <a:br>
              <a:rPr lang="en-US" sz="4400" i="1" dirty="0">
                <a:solidFill>
                  <a:srgbClr val="9E021F"/>
                </a:solidFill>
              </a:rPr>
            </a:br>
            <a:r>
              <a:rPr lang="en-US" sz="4400" i="1" dirty="0">
                <a:solidFill>
                  <a:srgbClr val="9E021F"/>
                </a:solidFill>
              </a:rPr>
              <a:t>and</a:t>
            </a:r>
            <a:br>
              <a:rPr lang="en-US" sz="4400" i="1" dirty="0">
                <a:solidFill>
                  <a:srgbClr val="9E021F"/>
                </a:solidFill>
              </a:rPr>
            </a:br>
            <a:r>
              <a:rPr lang="en-US" sz="4400" i="1" dirty="0">
                <a:solidFill>
                  <a:srgbClr val="9E021F"/>
                </a:solidFill>
              </a:rPr>
              <a:t>Comments</a:t>
            </a:r>
            <a:endParaRPr lang="en-US" dirty="0">
              <a:solidFill>
                <a:srgbClr val="9E021F"/>
              </a:solidFill>
            </a:endParaRPr>
          </a:p>
        </p:txBody>
      </p:sp>
      <p:pic>
        <p:nvPicPr>
          <p:cNvPr id="17" name="Picture 16" descr="G:\LOGO\SMALL YAKIMA COUNTY LOGO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857" y1="75422" x2="85571" y2="81413"/>
                        <a14:foregroundMark x1="1571" y1="71121" x2="98000" y2="71275"/>
                        <a14:foregroundMark x1="29000" y1="66052" x2="72286" y2="65745"/>
                        <a14:foregroundMark x1="71571" y1="69739" x2="80571" y2="69739"/>
                        <a14:foregroundMark x1="84857" y1="75883" x2="95000" y2="76190"/>
                        <a14:foregroundMark x1="45857" y1="89555" x2="72286" y2="89555"/>
                        <a14:foregroundMark x1="2000" y1="72811" x2="22857" y2="72350"/>
                        <a14:foregroundMark x1="1857" y1="75115" x2="1857" y2="90630"/>
                        <a14:foregroundMark x1="1000" y1="91244" x2="11571" y2="91398"/>
                        <a14:foregroundMark x1="13143" y1="92012" x2="65429" y2="92012"/>
                        <a14:foregroundMark x1="10429" y1="95545" x2="87571" y2="95084"/>
                        <a14:foregroundMark x1="23000" y1="98925" x2="75000" y2="99539"/>
                        <a14:foregroundMark x1="26429" y1="97389" x2="68714" y2="97389"/>
                        <a14:foregroundMark x1="75714" y1="93856" x2="84429" y2="93395"/>
                        <a14:foregroundMark x1="84143" y1="89401" x2="95143" y2="89247"/>
                        <a14:foregroundMark x1="88714" y1="95084" x2="85857" y2="90783"/>
                        <a14:foregroundMark x1="87857" y1="91398" x2="98571" y2="91398"/>
                        <a14:foregroundMark x1="99000" y1="90783" x2="99000" y2="71275"/>
                        <a14:foregroundMark x1="90000" y1="73272" x2="96714" y2="73579"/>
                        <a14:foregroundMark x1="97143" y1="76037" x2="97143" y2="83564"/>
                        <a14:foregroundMark x1="74000" y1="67435" x2="86571" y2="67435"/>
                        <a14:foregroundMark x1="25714" y1="65591" x2="28571" y2="69892"/>
                        <a14:foregroundMark x1="11857" y1="67742" x2="25000" y2="66820"/>
                        <a14:foregroundMark x1="23429" y1="64823" x2="26429" y2="64670"/>
                        <a14:foregroundMark x1="7143" y1="68049" x2="3429" y2="54839"/>
                        <a14:foregroundMark x1="3286" y1="52688" x2="4571" y2="36252"/>
                        <a14:foregroundMark x1="7000" y1="78802" x2="17000" y2="84332"/>
                        <a14:foregroundMark x1="857" y1="71889" x2="429" y2="87250"/>
                        <a14:foregroundMark x1="95571" y1="59140" x2="96143" y2="43318"/>
                        <a14:foregroundMark x1="24857" y1="8602" x2="7286" y2="29032"/>
                        <a14:backgroundMark x1="16857" y1="4301" x2="10000" y2="7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1219200"/>
            <a:ext cx="3428999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5C290F-7726-4F82-B559-731ECB49A3E1}"/>
              </a:ext>
            </a:extLst>
          </p:cNvPr>
          <p:cNvSpPr/>
          <p:nvPr/>
        </p:nvSpPr>
        <p:spPr>
          <a:xfrm>
            <a:off x="11580812" y="6477000"/>
            <a:ext cx="3818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RA</a:t>
            </a:r>
          </a:p>
        </p:txBody>
      </p:sp>
    </p:spTree>
    <p:extLst>
      <p:ext uri="{BB962C8B-B14F-4D97-AF65-F5344CB8AC3E}">
        <p14:creationId xmlns:p14="http://schemas.microsoft.com/office/powerpoint/2010/main" val="232701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Yakima Basin Integrated Plan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57350450"/>
              </p:ext>
            </p:extLst>
          </p:nvPr>
        </p:nvGraphicFramePr>
        <p:xfrm>
          <a:off x="1751012" y="1325562"/>
          <a:ext cx="8001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3187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1047571" cy="1401762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effectLst>
                  <a:outerShdw blurRad="114300" dist="101600" dir="2700000" algn="tl" rotWithShape="0">
                    <a:schemeClr val="bg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Yakima County </a:t>
            </a:r>
            <a:br>
              <a:rPr lang="en-US" b="0" dirty="0">
                <a:solidFill>
                  <a:schemeClr val="bg1"/>
                </a:solidFill>
                <a:effectLst>
                  <a:outerShdw blurRad="114300" dist="101600" dir="2700000" algn="tl" rotWithShape="0">
                    <a:schemeClr val="bg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</a:br>
            <a:r>
              <a:rPr lang="en-US" b="0" dirty="0">
                <a:solidFill>
                  <a:schemeClr val="bg1"/>
                </a:solidFill>
                <a:effectLst>
                  <a:outerShdw blurRad="114300" dist="101600" dir="2700000" algn="tl" rotWithShape="0">
                    <a:schemeClr val="bg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Ground Water Management Area (GWMA)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4294967295"/>
          </p:nvPr>
        </p:nvSpPr>
        <p:spPr>
          <a:xfrm>
            <a:off x="303212" y="1828800"/>
            <a:ext cx="6553200" cy="4191000"/>
          </a:xfrm>
        </p:spPr>
        <p:txBody>
          <a:bodyPr>
            <a:normAutofit/>
          </a:bodyPr>
          <a:lstStyle/>
          <a:p>
            <a:pPr marL="585788" lvl="1" indent="0">
              <a:buNone/>
            </a:pPr>
            <a:endParaRPr lang="en-US" sz="1500" dirty="0"/>
          </a:p>
          <a:p>
            <a:pPr lvl="1"/>
            <a:r>
              <a:rPr lang="en-US" sz="3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Conducted SEPA on Plan</a:t>
            </a:r>
            <a:br>
              <a:rPr 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1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585788" lvl="1" indent="0">
              <a:buNone/>
            </a:pPr>
            <a:endParaRPr lang="en-US" sz="1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sz="3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Initiated groundwater monitoring efforts</a:t>
            </a:r>
          </a:p>
          <a:p>
            <a:pPr marL="585788" lvl="1" indent="0">
              <a:buNone/>
            </a:pPr>
            <a:endParaRPr lang="en-US" sz="3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sz="3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Complete the Groundwater Management Plan in 2019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612" y="2667000"/>
            <a:ext cx="38766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0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g Chart 2019.pdf - Adobe Acrobat Reader DC">
            <a:extLst>
              <a:ext uri="{FF2B5EF4-FFF2-40B4-BE49-F238E27FC236}">
                <a16:creationId xmlns:a16="http://schemas.microsoft.com/office/drawing/2014/main" id="{DDE54BDE-7B92-4A8A-8666-DAEDB3DFC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4470" r="26868" b="5301"/>
          <a:stretch/>
        </p:blipFill>
        <p:spPr>
          <a:xfrm>
            <a:off x="1522412" y="274759"/>
            <a:ext cx="9372600" cy="630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7CC65F-A734-43B5-A6DB-34809414A5B4}"/>
              </a:ext>
            </a:extLst>
          </p:cNvPr>
          <p:cNvSpPr/>
          <p:nvPr/>
        </p:nvSpPr>
        <p:spPr>
          <a:xfrm>
            <a:off x="11657910" y="6488668"/>
            <a:ext cx="3962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73753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F234F3-32FB-4ED6-901B-F708218BC543}"/>
              </a:ext>
            </a:extLst>
          </p:cNvPr>
          <p:cNvSpPr/>
          <p:nvPr/>
        </p:nvSpPr>
        <p:spPr>
          <a:xfrm>
            <a:off x="1217612" y="2209800"/>
            <a:ext cx="9753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16F80-08AC-4746-BADE-72BACEFD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2" y="304800"/>
            <a:ext cx="11049000" cy="1303867"/>
          </a:xfrm>
        </p:spPr>
        <p:txBody>
          <a:bodyPr>
            <a:normAutofit fontScale="90000"/>
          </a:bodyPr>
          <a:lstStyle/>
          <a:p>
            <a:r>
              <a:rPr lang="en-US" dirty="0"/>
              <a:t>County Board of Commissioners Serve on 30 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79BA-900A-4FD0-91A5-20C9E28CC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812" y="1371600"/>
            <a:ext cx="10210800" cy="4540442"/>
          </a:xfrm>
        </p:spPr>
        <p:txBody>
          <a:bodyPr numCol="2">
            <a:noAutofit/>
          </a:bodyPr>
          <a:lstStyle/>
          <a:p>
            <a:pPr marL="136525" indent="0">
              <a:buNone/>
            </a:pPr>
            <a:r>
              <a:rPr lang="en-US" sz="1200" b="1" dirty="0"/>
              <a:t>9-1-1 Administrative Board</a:t>
            </a:r>
          </a:p>
          <a:p>
            <a:pPr marL="136525" indent="0">
              <a:buNone/>
            </a:pPr>
            <a:r>
              <a:rPr lang="en-US" sz="1200" b="1" dirty="0"/>
              <a:t>Aging and Long Term Care Board</a:t>
            </a:r>
          </a:p>
          <a:p>
            <a:pPr marL="136525" indent="0">
              <a:buNone/>
            </a:pPr>
            <a:r>
              <a:rPr lang="en-US" sz="1200" b="1" dirty="0"/>
              <a:t>Canvassing Board</a:t>
            </a:r>
          </a:p>
          <a:p>
            <a:pPr marL="136525" indent="0">
              <a:buNone/>
            </a:pPr>
            <a:r>
              <a:rPr lang="en-US" sz="1200" b="1" dirty="0"/>
              <a:t>Clean Air</a:t>
            </a:r>
          </a:p>
          <a:p>
            <a:pPr marL="136525" indent="0">
              <a:buNone/>
            </a:pPr>
            <a:r>
              <a:rPr lang="en-US" sz="1200" b="1" dirty="0"/>
              <a:t>Columbia River Basin County Commissioner Policy Advisory Group</a:t>
            </a:r>
          </a:p>
          <a:p>
            <a:pPr marL="136525" indent="0">
              <a:buNone/>
            </a:pPr>
            <a:r>
              <a:rPr lang="en-US" sz="1200" b="1" dirty="0"/>
              <a:t>Conference of Governments –Executive Committee</a:t>
            </a:r>
          </a:p>
          <a:p>
            <a:pPr marL="136525" indent="0">
              <a:buNone/>
            </a:pPr>
            <a:r>
              <a:rPr lang="en-US" sz="1200" b="1" dirty="0"/>
              <a:t>Conference of Governments –General Membership</a:t>
            </a:r>
          </a:p>
          <a:p>
            <a:pPr marL="136525" indent="0">
              <a:buNone/>
            </a:pPr>
            <a:r>
              <a:rPr lang="en-US" sz="1200" b="1" dirty="0"/>
              <a:t>Countywide Planning Policy Committee</a:t>
            </a:r>
          </a:p>
          <a:p>
            <a:pPr marL="136525" indent="0">
              <a:buNone/>
            </a:pPr>
            <a:r>
              <a:rPr lang="en-US" sz="1200" b="1" dirty="0"/>
              <a:t>DRYVE / Trans-Action Committee</a:t>
            </a:r>
          </a:p>
          <a:p>
            <a:pPr marL="136525" indent="0">
              <a:buNone/>
            </a:pPr>
            <a:r>
              <a:rPr lang="en-US" sz="1200" b="1" dirty="0"/>
              <a:t>Emergency Services Council</a:t>
            </a:r>
          </a:p>
          <a:p>
            <a:pPr marL="136525" indent="0">
              <a:buNone/>
            </a:pPr>
            <a:r>
              <a:rPr lang="en-US" sz="1200" b="1" dirty="0"/>
              <a:t>Greater Columbia Behavioral Health</a:t>
            </a:r>
          </a:p>
          <a:p>
            <a:pPr marL="136525" indent="0">
              <a:buNone/>
            </a:pPr>
            <a:r>
              <a:rPr lang="en-US" sz="1200" b="1" dirty="0"/>
              <a:t>Greater Yakima Chamber of Commerce (ex officio)</a:t>
            </a:r>
          </a:p>
          <a:p>
            <a:pPr marL="136525" indent="0">
              <a:buNone/>
            </a:pPr>
            <a:r>
              <a:rPr lang="en-US" sz="1200" b="1" dirty="0"/>
              <a:t>Health District Board</a:t>
            </a:r>
          </a:p>
          <a:p>
            <a:pPr marL="136525" indent="0">
              <a:buNone/>
            </a:pPr>
            <a:r>
              <a:rPr lang="en-US" sz="1200" b="1" dirty="0"/>
              <a:t>Hearing Examiner Joint Committee</a:t>
            </a:r>
          </a:p>
          <a:p>
            <a:pPr marL="136525" indent="0">
              <a:buNone/>
            </a:pPr>
            <a:r>
              <a:rPr lang="en-US" sz="1200" b="1" dirty="0"/>
              <a:t>Law Library Board</a:t>
            </a:r>
          </a:p>
          <a:p>
            <a:pPr marL="136525" indent="0">
              <a:buNone/>
            </a:pPr>
            <a:endParaRPr lang="en-US" sz="1200" b="1" dirty="0"/>
          </a:p>
          <a:p>
            <a:pPr marL="136525" indent="0">
              <a:buNone/>
            </a:pPr>
            <a:r>
              <a:rPr lang="en-US" sz="1200" b="1" dirty="0"/>
              <a:t>LEOFF 1 Disability Board</a:t>
            </a:r>
          </a:p>
          <a:p>
            <a:pPr marL="136525" indent="0">
              <a:buNone/>
            </a:pPr>
            <a:r>
              <a:rPr lang="en-US" sz="1200" b="1" dirty="0"/>
              <a:t>S.I.E.D Board</a:t>
            </a:r>
          </a:p>
          <a:p>
            <a:pPr marL="136525" indent="0">
              <a:buNone/>
            </a:pPr>
            <a:r>
              <a:rPr lang="en-US" sz="1200" b="1" dirty="0"/>
              <a:t>Solid Waste Management Advisory Committee</a:t>
            </a:r>
          </a:p>
          <a:p>
            <a:pPr marL="136525" indent="0">
              <a:buNone/>
            </a:pPr>
            <a:r>
              <a:rPr lang="en-US" sz="1200" b="1" dirty="0"/>
              <a:t>South Central Workforce Consortium</a:t>
            </a:r>
          </a:p>
          <a:p>
            <a:pPr marL="136525" indent="0">
              <a:buNone/>
            </a:pPr>
            <a:r>
              <a:rPr lang="en-US" sz="1200" b="1" dirty="0"/>
              <a:t>Sports Commission Board</a:t>
            </a:r>
          </a:p>
          <a:p>
            <a:pPr marL="136525" indent="0">
              <a:buNone/>
            </a:pPr>
            <a:r>
              <a:rPr lang="en-US" sz="1200" b="1" dirty="0"/>
              <a:t>State Fair Board (ex officio)</a:t>
            </a:r>
          </a:p>
          <a:p>
            <a:pPr marL="136525" indent="0">
              <a:buNone/>
            </a:pPr>
            <a:r>
              <a:rPr lang="en-US" sz="1200" b="1" dirty="0"/>
              <a:t>Tourism Board</a:t>
            </a:r>
          </a:p>
          <a:p>
            <a:pPr marL="136525" indent="0">
              <a:buNone/>
            </a:pPr>
            <a:r>
              <a:rPr lang="en-US" sz="1200" b="1" dirty="0"/>
              <a:t>Treasurer’s Finance Committee</a:t>
            </a:r>
          </a:p>
          <a:p>
            <a:pPr marL="136525" indent="0">
              <a:buNone/>
            </a:pPr>
            <a:r>
              <a:rPr lang="en-US" sz="1200" b="1" dirty="0"/>
              <a:t>Visitor &amp; Convention Bureau</a:t>
            </a:r>
          </a:p>
          <a:p>
            <a:pPr marL="136525" indent="0">
              <a:buNone/>
            </a:pPr>
            <a:r>
              <a:rPr lang="en-US" sz="1200" b="1" dirty="0"/>
              <a:t>WSAC Board of Directors</a:t>
            </a:r>
          </a:p>
          <a:p>
            <a:pPr marL="136525" indent="0">
              <a:buNone/>
            </a:pPr>
            <a:r>
              <a:rPr lang="en-US" sz="1200" b="1" dirty="0"/>
              <a:t>WSAC Legislative Steering Committee</a:t>
            </a:r>
          </a:p>
          <a:p>
            <a:pPr marL="136525" indent="0">
              <a:buNone/>
            </a:pPr>
            <a:r>
              <a:rPr lang="en-US" sz="1200" b="1" dirty="0"/>
              <a:t>Yakima County Development Association</a:t>
            </a:r>
          </a:p>
          <a:p>
            <a:pPr marL="136525" indent="0">
              <a:buNone/>
            </a:pPr>
            <a:r>
              <a:rPr lang="en-US" sz="1200" b="1" dirty="0"/>
              <a:t>Yakima Basin Fish &amp; Wildlife Recovery Board</a:t>
            </a:r>
          </a:p>
          <a:p>
            <a:pPr marL="136525" indent="0">
              <a:buNone/>
            </a:pPr>
            <a:r>
              <a:rPr lang="en-US" sz="1200" b="1" dirty="0"/>
              <a:t>Yakama Nation 2% Allocation Committee</a:t>
            </a:r>
          </a:p>
          <a:p>
            <a:pPr marL="136525" indent="0">
              <a:buNone/>
            </a:pPr>
            <a:r>
              <a:rPr lang="en-US" sz="1200" b="1" dirty="0"/>
              <a:t>Yakima Homeless Coalition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8C3805-663D-4824-AE4C-38AB772216ED}"/>
              </a:ext>
            </a:extLst>
          </p:cNvPr>
          <p:cNvSpPr/>
          <p:nvPr/>
        </p:nvSpPr>
        <p:spPr>
          <a:xfrm>
            <a:off x="11618912" y="6527334"/>
            <a:ext cx="3802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RA</a:t>
            </a:r>
          </a:p>
        </p:txBody>
      </p:sp>
    </p:spTree>
    <p:extLst>
      <p:ext uri="{BB962C8B-B14F-4D97-AF65-F5344CB8AC3E}">
        <p14:creationId xmlns:p14="http://schemas.microsoft.com/office/powerpoint/2010/main" val="155989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0324-FD61-4C0C-8A56-3EA510C6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Commissioner Appointed Citizen Boards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2D06B-AA98-4E10-B651-377C17A25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2438400"/>
            <a:ext cx="10134600" cy="3810000"/>
          </a:xfrm>
        </p:spPr>
        <p:txBody>
          <a:bodyPr numCol="3">
            <a:noAutofit/>
          </a:bodyPr>
          <a:lstStyle/>
          <a:p>
            <a:pPr marL="136525" indent="0">
              <a:buNone/>
            </a:pPr>
            <a:r>
              <a:rPr lang="en-US" sz="1800" dirty="0"/>
              <a:t>Benton County Mosquito</a:t>
            </a:r>
          </a:p>
          <a:p>
            <a:pPr marL="136525" indent="0">
              <a:buNone/>
            </a:pPr>
            <a:r>
              <a:rPr lang="en-US" sz="1800" dirty="0"/>
              <a:t>Boundary Review Board</a:t>
            </a:r>
          </a:p>
          <a:p>
            <a:pPr marL="136525" indent="0">
              <a:buNone/>
            </a:pPr>
            <a:r>
              <a:rPr lang="en-US" sz="1800" dirty="0"/>
              <a:t>Board of Equalization</a:t>
            </a:r>
          </a:p>
          <a:p>
            <a:pPr marL="136525" indent="0">
              <a:buNone/>
            </a:pPr>
            <a:r>
              <a:rPr lang="en-US" sz="1800" dirty="0"/>
              <a:t>CEDS Board</a:t>
            </a:r>
          </a:p>
          <a:p>
            <a:pPr marL="136525" indent="0">
              <a:buNone/>
            </a:pPr>
            <a:r>
              <a:rPr lang="en-US" sz="1800" dirty="0"/>
              <a:t>Clean Air Authority</a:t>
            </a:r>
          </a:p>
          <a:p>
            <a:pPr marL="136525" indent="0">
              <a:buNone/>
            </a:pPr>
            <a:r>
              <a:rPr lang="en-US" sz="1800" dirty="0"/>
              <a:t>Civil Service Commission</a:t>
            </a:r>
          </a:p>
          <a:p>
            <a:pPr marL="136525" indent="0">
              <a:buNone/>
            </a:pPr>
            <a:r>
              <a:rPr lang="en-US" sz="1800" dirty="0"/>
              <a:t>Drainage Improvement Districts</a:t>
            </a:r>
          </a:p>
          <a:p>
            <a:pPr marL="136525" indent="0">
              <a:buNone/>
            </a:pPr>
            <a:r>
              <a:rPr lang="en-US" sz="1800" dirty="0"/>
              <a:t>Health District Board</a:t>
            </a:r>
          </a:p>
          <a:p>
            <a:pPr marL="136525" indent="0">
              <a:buNone/>
            </a:pPr>
            <a:r>
              <a:rPr lang="en-US" sz="1800" dirty="0"/>
              <a:t>Horticultural Pest &amp; Disease Board</a:t>
            </a:r>
          </a:p>
          <a:p>
            <a:pPr marL="136525" indent="0">
              <a:buNone/>
            </a:pPr>
            <a:r>
              <a:rPr lang="en-US" sz="1800" dirty="0"/>
              <a:t>Irrigation Districts</a:t>
            </a:r>
          </a:p>
          <a:p>
            <a:pPr marL="136525" indent="0">
              <a:buNone/>
            </a:pPr>
            <a:r>
              <a:rPr lang="en-US" sz="1800" dirty="0"/>
              <a:t>Mosquito Control District</a:t>
            </a:r>
          </a:p>
          <a:p>
            <a:pPr marL="136525" indent="0">
              <a:buNone/>
            </a:pPr>
            <a:r>
              <a:rPr lang="en-US" sz="1800" dirty="0"/>
              <a:t>Noxious Weed Control District #1</a:t>
            </a:r>
          </a:p>
          <a:p>
            <a:pPr marL="136525" indent="0">
              <a:buNone/>
            </a:pPr>
            <a:r>
              <a:rPr lang="en-US" sz="1800" dirty="0"/>
              <a:t>Selah Parks and Recreation Service Area</a:t>
            </a:r>
          </a:p>
          <a:p>
            <a:pPr marL="136525" indent="0">
              <a:buNone/>
            </a:pPr>
            <a:r>
              <a:rPr lang="en-US" sz="1800" dirty="0"/>
              <a:t>Sewer Districts</a:t>
            </a:r>
          </a:p>
          <a:p>
            <a:pPr marL="136525" indent="0">
              <a:buNone/>
            </a:pPr>
            <a:r>
              <a:rPr lang="en-US" sz="1800" dirty="0"/>
              <a:t>S.I.E.D Board </a:t>
            </a:r>
          </a:p>
          <a:p>
            <a:pPr marL="136525" indent="0">
              <a:buNone/>
            </a:pPr>
            <a:r>
              <a:rPr lang="en-US" sz="1800" dirty="0"/>
              <a:t>South Central Workforce Development Council</a:t>
            </a:r>
          </a:p>
          <a:p>
            <a:pPr marL="136525" indent="0">
              <a:buNone/>
            </a:pPr>
            <a:r>
              <a:rPr lang="en-US" sz="1800" dirty="0"/>
              <a:t>Veteran’s Advisory Board</a:t>
            </a:r>
          </a:p>
          <a:p>
            <a:pPr marL="136525" indent="0">
              <a:buNone/>
            </a:pPr>
            <a:r>
              <a:rPr lang="en-US" sz="1800" dirty="0"/>
              <a:t>Yakima County Planning Commission</a:t>
            </a:r>
          </a:p>
          <a:p>
            <a:pPr marL="136525" indent="0">
              <a:buNone/>
            </a:pPr>
            <a:r>
              <a:rPr lang="en-US" sz="1800" dirty="0"/>
              <a:t>Yakima Valley Regional Library Board</a:t>
            </a:r>
          </a:p>
          <a:p>
            <a:pPr marL="136525" indent="0">
              <a:buNone/>
            </a:pPr>
            <a:r>
              <a:rPr lang="en-US" sz="1800" dirty="0"/>
              <a:t>Yakima Homeless Coalition Executive Board</a:t>
            </a:r>
          </a:p>
          <a:p>
            <a:pPr marL="136525" indent="0">
              <a:buNone/>
            </a:pPr>
            <a:endParaRPr lang="en-US" sz="1800" dirty="0"/>
          </a:p>
          <a:p>
            <a:pPr marL="136525" indent="0">
              <a:buNone/>
            </a:pPr>
            <a:endParaRPr lang="en-US" sz="1800" dirty="0"/>
          </a:p>
          <a:p>
            <a:pPr marL="136525" indent="0">
              <a:buNone/>
            </a:pPr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65BF57-DDA0-462D-BA33-F1F4EC695F9C}"/>
              </a:ext>
            </a:extLst>
          </p:cNvPr>
          <p:cNvSpPr/>
          <p:nvPr/>
        </p:nvSpPr>
        <p:spPr>
          <a:xfrm>
            <a:off x="11618912" y="6527334"/>
            <a:ext cx="3802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RA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943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09601"/>
            <a:ext cx="9598696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500" dirty="0"/>
              <a:t>Department of Financial Services</a:t>
            </a:r>
            <a:br>
              <a:rPr lang="en-US" sz="4500" b="1" dirty="0"/>
            </a:br>
            <a:r>
              <a:rPr lang="en-US" sz="3600" dirty="0"/>
              <a:t>Priorities of Government Budgeting Model and Policy</a:t>
            </a:r>
            <a:endParaRPr lang="en-US" sz="450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4294967295"/>
          </p:nvPr>
        </p:nvSpPr>
        <p:spPr>
          <a:xfrm>
            <a:off x="1179512" y="2590800"/>
            <a:ext cx="9829800" cy="3429000"/>
          </a:xfrm>
        </p:spPr>
        <p:txBody>
          <a:bodyPr numCol="2">
            <a:normAutofit lnSpcReduction="10000"/>
          </a:bodyPr>
          <a:lstStyle/>
          <a:p>
            <a:pPr lvl="1"/>
            <a:r>
              <a:rPr lang="en-US" sz="3600" dirty="0"/>
              <a:t>Law</a:t>
            </a:r>
          </a:p>
          <a:p>
            <a:pPr lvl="1"/>
            <a:r>
              <a:rPr lang="en-US" sz="3600" dirty="0"/>
              <a:t>Justice</a:t>
            </a:r>
          </a:p>
          <a:p>
            <a:pPr lvl="1"/>
            <a:r>
              <a:rPr lang="en-US" sz="3600" dirty="0"/>
              <a:t>Public Safety</a:t>
            </a:r>
          </a:p>
          <a:p>
            <a:pPr lvl="1"/>
            <a:r>
              <a:rPr lang="en-US" sz="3600" dirty="0"/>
              <a:t>Public Services</a:t>
            </a:r>
          </a:p>
          <a:p>
            <a:pPr lvl="1"/>
            <a:r>
              <a:rPr lang="en-US" sz="3600" dirty="0"/>
              <a:t>Government Services</a:t>
            </a:r>
          </a:p>
          <a:p>
            <a:pPr lvl="1"/>
            <a:r>
              <a:rPr lang="en-US" sz="3600" dirty="0"/>
              <a:t>Economic Development</a:t>
            </a:r>
          </a:p>
          <a:p>
            <a:pPr lvl="1"/>
            <a:r>
              <a:rPr lang="en-US" sz="3600" dirty="0"/>
              <a:t>Quality of Life</a:t>
            </a:r>
          </a:p>
          <a:p>
            <a:pPr lvl="1"/>
            <a:r>
              <a:rPr lang="en-US" sz="3600" dirty="0"/>
              <a:t>Health and Human Services</a:t>
            </a:r>
          </a:p>
          <a:p>
            <a:pPr marL="228600" lvl="1" indent="0">
              <a:buNone/>
            </a:pP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2F9D27-18F2-421B-92AF-F5A7023F3A9B}"/>
              </a:ext>
            </a:extLst>
          </p:cNvPr>
          <p:cNvSpPr/>
          <p:nvPr/>
        </p:nvSpPr>
        <p:spPr>
          <a:xfrm>
            <a:off x="11618912" y="6527334"/>
            <a:ext cx="3898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2552821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8"/>
          <p:cNvGraphicFramePr>
            <a:graphicFrameLocks noChangeAspect="1"/>
          </p:cNvGraphicFramePr>
          <p:nvPr/>
        </p:nvGraphicFramePr>
        <p:xfrm>
          <a:off x="6094412" y="3429000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Chart" r:id="rId4" imgW="6096238" imgH="4076938" progId="MSGraph.Chart.8">
                  <p:embed followColorScheme="full"/>
                </p:oleObj>
              </mc:Choice>
              <mc:Fallback>
                <p:oleObj name="Chart" r:id="rId4" imgW="6096238" imgH="4076938" progId="MSGraph.Chart.8">
                  <p:embed followColorScheme="full"/>
                  <p:pic>
                    <p:nvPicPr>
                      <p:cNvPr id="1126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412" y="3429000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4"/>
          <p:cNvGraphicFramePr>
            <a:graphicFrameLocks noChangeAspect="1"/>
          </p:cNvGraphicFramePr>
          <p:nvPr>
            <p:extLst/>
          </p:nvPr>
        </p:nvGraphicFramePr>
        <p:xfrm>
          <a:off x="1652588" y="1347789"/>
          <a:ext cx="8582025" cy="541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979612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100" b="1" dirty="0">
                <a:ln w="6350">
                  <a:noFill/>
                </a:ln>
                <a:solidFill>
                  <a:srgbClr val="0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2019 General Fund Revenue</a:t>
            </a:r>
          </a:p>
          <a:p>
            <a:pPr algn="ctr">
              <a:defRPr/>
            </a:pPr>
            <a:r>
              <a:rPr lang="en-US" b="1" dirty="0">
                <a:ln w="6350">
                  <a:noFill/>
                </a:ln>
                <a:solidFill>
                  <a:srgbClr val="0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$67,473,246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A4B65-2C7A-4159-9563-9997272C69A3}"/>
              </a:ext>
            </a:extLst>
          </p:cNvPr>
          <p:cNvSpPr/>
          <p:nvPr/>
        </p:nvSpPr>
        <p:spPr>
          <a:xfrm>
            <a:off x="11618912" y="6527334"/>
            <a:ext cx="3962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ML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89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752130"/>
              </p:ext>
            </p:extLst>
          </p:nvPr>
        </p:nvGraphicFramePr>
        <p:xfrm>
          <a:off x="1712118" y="1033462"/>
          <a:ext cx="8764588" cy="554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Worksheet" r:id="rId4" imgW="8693037" imgH="4876747" progId="Excel.Sheet.8">
                  <p:embed/>
                </p:oleObj>
              </mc:Choice>
              <mc:Fallback>
                <p:oleObj name="Worksheet" r:id="rId4" imgW="8693037" imgH="4876747" progId="Excel.Sheet.8">
                  <p:embed/>
                  <p:pic>
                    <p:nvPicPr>
                      <p:cNvPr id="153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118" y="1033462"/>
                        <a:ext cx="8764588" cy="554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903412" y="2286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1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2019 General Fund Expenses</a:t>
            </a:r>
          </a:p>
          <a:p>
            <a:pPr algn="ctr">
              <a:defRPr/>
            </a:pPr>
            <a:r>
              <a:rPr lang="en-US" sz="19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$67,473,246</a:t>
            </a:r>
          </a:p>
          <a:p>
            <a:pPr algn="ctr">
              <a:defRPr/>
            </a:pPr>
            <a:endParaRPr lang="en-US" sz="19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DE8AA-CE4D-434F-A547-7F9D94885A7B}"/>
              </a:ext>
            </a:extLst>
          </p:cNvPr>
          <p:cNvSpPr/>
          <p:nvPr/>
        </p:nvSpPr>
        <p:spPr>
          <a:xfrm>
            <a:off x="11618912" y="6527334"/>
            <a:ext cx="4042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1050476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ChangeAspect="1"/>
          </p:cNvGraphicFramePr>
          <p:nvPr>
            <p:extLst/>
          </p:nvPr>
        </p:nvGraphicFramePr>
        <p:xfrm>
          <a:off x="1739900" y="1295401"/>
          <a:ext cx="8450262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Worksheet" r:id="rId4" imgW="8381882" imgH="4781681" progId="Excel.Sheet.8">
                  <p:embed/>
                </p:oleObj>
              </mc:Choice>
              <mc:Fallback>
                <p:oleObj name="Worksheet" r:id="rId4" imgW="8381882" imgH="4781681" progId="Excel.Sheet.8">
                  <p:embed/>
                  <p:pic>
                    <p:nvPicPr>
                      <p:cNvPr id="153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900" y="1295401"/>
                        <a:ext cx="8450262" cy="5438775"/>
                      </a:xfrm>
                      <a:prstGeom prst="rect">
                        <a:avLst/>
                      </a:prstGeom>
                      <a:noFill/>
                      <a:ln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979612" y="274638"/>
            <a:ext cx="8229600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ctr">
              <a:defRPr/>
            </a:pPr>
            <a:r>
              <a:rPr lang="en-US" sz="41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2019 Designated Fund Expenses</a:t>
            </a:r>
          </a:p>
          <a:p>
            <a:pPr algn="ctr">
              <a:defRPr/>
            </a:pPr>
            <a:r>
              <a:rPr lang="en-US" sz="19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$170,121,222</a:t>
            </a:r>
          </a:p>
          <a:p>
            <a:pPr algn="ctr">
              <a:defRPr/>
            </a:pPr>
            <a:endParaRPr lang="en-US" sz="19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C67EB-706C-40D0-8AF3-B877974496F2}"/>
              </a:ext>
            </a:extLst>
          </p:cNvPr>
          <p:cNvSpPr/>
          <p:nvPr/>
        </p:nvSpPr>
        <p:spPr>
          <a:xfrm>
            <a:off x="11504612" y="6472566"/>
            <a:ext cx="3962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637632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DEFF986-5B24-4FFE-8015-C92B2DCBC2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692</Words>
  <Application>Microsoft Office PowerPoint</Application>
  <PresentationFormat>Custom</PresentationFormat>
  <Paragraphs>216</Paragraphs>
  <Slides>23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Book Antiqua</vt:lpstr>
      <vt:lpstr>Cambria</vt:lpstr>
      <vt:lpstr>Comic Sans MS</vt:lpstr>
      <vt:lpstr>Garamond</vt:lpstr>
      <vt:lpstr>Lucida Sans</vt:lpstr>
      <vt:lpstr>Times New Roman</vt:lpstr>
      <vt:lpstr>Wingdings</vt:lpstr>
      <vt:lpstr>Wingdings 2</vt:lpstr>
      <vt:lpstr>Wingdings 3</vt:lpstr>
      <vt:lpstr>Organic</vt:lpstr>
      <vt:lpstr>Apex</vt:lpstr>
      <vt:lpstr>Chart</vt:lpstr>
      <vt:lpstr>Worksheet</vt:lpstr>
      <vt:lpstr>State of the County 2019  Board of  Yakima County Commissioners</vt:lpstr>
      <vt:lpstr>PowerPoint Presentation</vt:lpstr>
      <vt:lpstr>PowerPoint Presentation</vt:lpstr>
      <vt:lpstr>County Board of Commissioners Serve on 30 Boards</vt:lpstr>
      <vt:lpstr>Commissioner Appointed Citizen Boards</vt:lpstr>
      <vt:lpstr>Department of Financial Services Priorities of Government Budgeting Model and Policy</vt:lpstr>
      <vt:lpstr>PowerPoint Presentation</vt:lpstr>
      <vt:lpstr>PowerPoint Presentation</vt:lpstr>
      <vt:lpstr>PowerPoint Presentation</vt:lpstr>
      <vt:lpstr>PowerPoint Presentation</vt:lpstr>
      <vt:lpstr>Public Services 2019 Priority List</vt:lpstr>
      <vt:lpstr>PowerPoint Presentation</vt:lpstr>
      <vt:lpstr>PowerPoint Presentation</vt:lpstr>
      <vt:lpstr>Terrace Heights Drive Widening </vt:lpstr>
      <vt:lpstr>Yakima County Code Enforcement </vt:lpstr>
      <vt:lpstr>2019 Facilities Priority List </vt:lpstr>
      <vt:lpstr>2020 - 2030 Plan Accomplishments</vt:lpstr>
      <vt:lpstr>PowerPoint Presentation</vt:lpstr>
      <vt:lpstr>2040 Master Facilities Plan</vt:lpstr>
      <vt:lpstr>Fairgrounds Capital Facility Improvements </vt:lpstr>
      <vt:lpstr>Questions and Comments</vt:lpstr>
      <vt:lpstr>Yakima Basin Integrated Plan</vt:lpstr>
      <vt:lpstr>Yakima County  Ground Water Management Area (GWMA)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2017-01-05T19:13:00Z</dcterms:created>
  <dcterms:modified xsi:type="dcterms:W3CDTF">2019-06-17T21:27:34Z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TC028010969991</vt:lpwstr>
  </property>
</Properties>
</file>